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669088" cy="9926638"/>
  <p:embeddedFontLst>
    <p:embeddedFont>
      <p:font typeface="Gill Sans" panose="020B0604020202020204" charset="0"/>
      <p:regular r:id="rId27"/>
      <p:bold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Helvetica Neue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CmM/RUyBykZTOCBt5zgU2Rr0R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5EBAD0-7088-46CB-A7D2-92F11660C271}">
  <a:tblStyle styleId="{825EBAD0-7088-46CB-A7D2-92F11660C27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155DF0-16F2-4D9A-9201-3C385E6CF3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889938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1"/>
            <a:ext cx="2889938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92fd4d6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92fd4d6cd_0_48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c92fd4d6cd_0_48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97f1e0de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c97f1e0de2_1_27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g2c97f1e0de2_1_27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97f1e0d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2c97f1e0de2_1_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g2c97f1e0de2_1_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917975c28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917975c28_1_109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c917975c28_1_109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a1df98ce5_1_0:notes"/>
          <p:cNvSpPr txBox="1">
            <a:spLocks noGrp="1"/>
          </p:cNvSpPr>
          <p:nvPr>
            <p:ph type="body" idx="1"/>
          </p:nvPr>
        </p:nvSpPr>
        <p:spPr>
          <a:xfrm>
            <a:off x="666908" y="4777188"/>
            <a:ext cx="5335260" cy="39086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2ca1df98c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6908" y="1240828"/>
            <a:ext cx="5335260" cy="33502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a1df98ce5_1_102:notes"/>
          <p:cNvSpPr txBox="1">
            <a:spLocks noGrp="1"/>
          </p:cNvSpPr>
          <p:nvPr>
            <p:ph type="body" idx="1"/>
          </p:nvPr>
        </p:nvSpPr>
        <p:spPr>
          <a:xfrm>
            <a:off x="666908" y="4777188"/>
            <a:ext cx="5335260" cy="39086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2ca1df98ce5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6908" y="1240828"/>
            <a:ext cx="5335260" cy="33502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a13032d16_0_44:notes"/>
          <p:cNvSpPr txBox="1">
            <a:spLocks noGrp="1"/>
          </p:cNvSpPr>
          <p:nvPr>
            <p:ph type="body" idx="1"/>
          </p:nvPr>
        </p:nvSpPr>
        <p:spPr>
          <a:xfrm>
            <a:off x="666907" y="4777188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2ca13032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6907" y="1240828"/>
            <a:ext cx="5335200" cy="335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a1df98ce5_1_36:notes"/>
          <p:cNvSpPr txBox="1">
            <a:spLocks noGrp="1"/>
          </p:cNvSpPr>
          <p:nvPr>
            <p:ph type="body" idx="1"/>
          </p:nvPr>
        </p:nvSpPr>
        <p:spPr>
          <a:xfrm>
            <a:off x="666908" y="4777188"/>
            <a:ext cx="5335260" cy="39086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2ca1df98ce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6908" y="1240828"/>
            <a:ext cx="5335260" cy="33502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57cbf67b2_1_10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2c57cbf67b2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a1df98ce5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6908" y="1240828"/>
            <a:ext cx="5335260" cy="335023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2ca1df98ce5_1_63:notes"/>
          <p:cNvSpPr txBox="1">
            <a:spLocks noGrp="1"/>
          </p:cNvSpPr>
          <p:nvPr>
            <p:ph type="body" idx="1"/>
          </p:nvPr>
        </p:nvSpPr>
        <p:spPr>
          <a:xfrm>
            <a:off x="666908" y="4777188"/>
            <a:ext cx="5335260" cy="390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/Users/kate_fieseler/PycharmProjects/retrievesynthesizable/NCS1/sept4_elab/CSSB03437012178-x0119-0B-x0128-0B/Amidation_CN(C)C(CNC(=O)c1cccc(C#N)c1)c1cc2ccccc2o1/frag_placed</a:t>
            </a:r>
            <a:endParaRPr/>
          </a:p>
        </p:txBody>
      </p:sp>
      <p:sp>
        <p:nvSpPr>
          <p:cNvPr id="607" name="Google Shape;607;g2ca1df98ce5_1_63:notes"/>
          <p:cNvSpPr txBox="1">
            <a:spLocks noGrp="1"/>
          </p:cNvSpPr>
          <p:nvPr>
            <p:ph type="sldNum" idx="12"/>
          </p:nvPr>
        </p:nvSpPr>
        <p:spPr>
          <a:xfrm>
            <a:off x="3777599" y="9428571"/>
            <a:ext cx="2889932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ca13032d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ca13032d16_0_68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2ca13032d16_0_68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a13032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a13032d16_0_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a13032d16_0_0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a13032d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a13032d16_0_89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2ca13032d16_0_89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8b9f91aab_0_3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c8b9f91aa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913c6ce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913c6cef1_0_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2c913c6cef1_0_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97f1e0de2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97f1e0de2_1_91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c97f1e0de2_1_91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3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4:notes"/>
          <p:cNvSpPr txBox="1"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4:notes"/>
          <p:cNvSpPr txBox="1">
            <a:spLocks noGrp="1"/>
          </p:cNvSpPr>
          <p:nvPr>
            <p:ph type="sldNum" idx="12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ctrTitle"/>
          </p:nvPr>
        </p:nvSpPr>
        <p:spPr>
          <a:xfrm>
            <a:off x="6096000" y="1104778"/>
            <a:ext cx="5257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ubTitle" idx="1"/>
          </p:nvPr>
        </p:nvSpPr>
        <p:spPr>
          <a:xfrm>
            <a:off x="6096000" y="3584453"/>
            <a:ext cx="52578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39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Helvetica Neue Light"/>
              <a:buNone/>
              <a:defRPr sz="5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39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90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b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2ca1df98ce5_1_26" descr="A blue background with white circl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2ca1df98ce5_1_26"/>
          <p:cNvSpPr/>
          <p:nvPr/>
        </p:nvSpPr>
        <p:spPr>
          <a:xfrm>
            <a:off x="0" y="159221"/>
            <a:ext cx="12192000" cy="890400"/>
          </a:xfrm>
          <a:prstGeom prst="rect">
            <a:avLst/>
          </a:prstGeom>
          <a:solidFill>
            <a:srgbClr val="EFFBF2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g2ca1df98ce5_1_26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ca1df98ce5_1_26"/>
          <p:cNvSpPr txBox="1">
            <a:spLocks noGrp="1"/>
          </p:cNvSpPr>
          <p:nvPr>
            <p:ph type="body" idx="1"/>
          </p:nvPr>
        </p:nvSpPr>
        <p:spPr>
          <a:xfrm>
            <a:off x="181714" y="1208253"/>
            <a:ext cx="11828572" cy="551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2ca1df98ce5_1_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2ca1df98ce5_1_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ca1df98ce5_1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g2ca1df98ce5_1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5511" y="329556"/>
            <a:ext cx="1664775" cy="5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ca1df98ce5_1_26" descr="A white text with orange and white letter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4081" y="452829"/>
            <a:ext cx="2222336" cy="43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g2ca1df98ce5_1_55" descr="A blue background with white circl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2ca1df98ce5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5511" y="329556"/>
            <a:ext cx="1664775" cy="5630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2ca1df98ce5_1_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2ca1df98ce5_1_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2ca1df98ce5_1_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g2ca1df98ce5_1_55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g2ca1df98ce5_1_55" descr="A white text with orange and white letter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4081" y="452829"/>
            <a:ext cx="2222336" cy="43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3">
  <p:cSld name="1_Blank 3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2ca1df98ce5_1_94" descr="A blue background with white circle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991" b="84578"/>
          <a:stretch/>
        </p:blipFill>
        <p:spPr>
          <a:xfrm>
            <a:off x="0" y="136525"/>
            <a:ext cx="12192000" cy="9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2ca1df98ce5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5511" y="329556"/>
            <a:ext cx="1664775" cy="56308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2ca1df98ce5_1_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ca1df98ce5_1_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ca1df98ce5_1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g2ca1df98ce5_1_94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g2ca1df98ce5_1_94" descr="A white text with orange and white letter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4081" y="452829"/>
            <a:ext cx="2222336" cy="43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838200" y="1152144"/>
            <a:ext cx="10515600" cy="5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0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0190" y="152400"/>
            <a:ext cx="1608326" cy="7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10602" y="6180408"/>
            <a:ext cx="126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94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6096000" y="341678"/>
            <a:ext cx="525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6096000" y="1802178"/>
            <a:ext cx="5257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6">
            <a:alphaModFix/>
          </a:blip>
          <a:srcRect r="57068"/>
          <a:stretch/>
        </p:blipFill>
        <p:spPr>
          <a:xfrm>
            <a:off x="1" y="0"/>
            <a:ext cx="5234356" cy="6858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18784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843746" y="618040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220892" y="6187843"/>
            <a:ext cx="171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7" descr="Diagram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30190" y="152400"/>
            <a:ext cx="1608326" cy="7061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hyperlink" Target="https://fragalysis.diamond.ac.uk/viewer/react/projects/37/32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2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hyperlink" Target="https://fragalysis.diamond.ac.uk/viewer/react/projects/97/92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s://fragalysis.diamond.ac.uk/viewer/react/projects/72/67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hyperlink" Target="https://app.collaborativedrug.com/vaults/6890/molecules/123317433" TargetMode="External"/><Relationship Id="rId3" Type="http://schemas.openxmlformats.org/officeDocument/2006/relationships/hyperlink" Target="https://app.collaborativedrug.com/vaults/6890/molecules/130100520" TargetMode="External"/><Relationship Id="rId21" Type="http://schemas.openxmlformats.org/officeDocument/2006/relationships/hyperlink" Target="https://app.collaborativedrug.com/vaults/6890/molecules/124774234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hyperlink" Target="https://app.collaborativedrug.com/vaults/6890/molecules/123317434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app.collaborativedrug.com/vaults/6890/molecules/124774287" TargetMode="External"/><Relationship Id="rId20" Type="http://schemas.openxmlformats.org/officeDocument/2006/relationships/hyperlink" Target="https://app.collaborativedrug.com/vaults/6890/molecules/12477425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hyperlink" Target="https://app.collaborativedrug.com/vaults/6890/molecules/125369284" TargetMode="External"/><Relationship Id="rId23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hyperlink" Target="https://app.collaborativedrug.com/vaults/6890/molecules/123099658" TargetMode="External"/><Relationship Id="rId4" Type="http://schemas.openxmlformats.org/officeDocument/2006/relationships/hyperlink" Target="https://app.collaborativedrug.com/vaults/6890/molecules/129087319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hyperlink" Target="https://app.collaborativedrug.com/vaults/6890/molecules/12477433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jpg"/><Relationship Id="rId4" Type="http://schemas.openxmlformats.org/officeDocument/2006/relationships/image" Target="../media/image89.jp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agalysis.diamond.ac.uk/viewer/react/preview/target/CHIKV_Mac/tas/lb32633-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gif"/><Relationship Id="rId4" Type="http://schemas.openxmlformats.org/officeDocument/2006/relationships/image" Target="../media/image99.png"/><Relationship Id="rId9" Type="http://schemas.openxmlformats.org/officeDocument/2006/relationships/image" Target="../media/image10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ragalysis.diamond.ac.uk/viewer/react/projects/118/11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ature.com/articles/srep41746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rive.google.com/drive/folders/17w3RbHNS9toXa5vFYN7BwTx5GA7qpHqG?usp=drive_link" TargetMode="External"/><Relationship Id="rId5" Type="http://schemas.openxmlformats.org/officeDocument/2006/relationships/hyperlink" Target="https://genome.cshlp.org/content/14/6/1188" TargetMode="External"/><Relationship Id="rId4" Type="http://schemas.openxmlformats.org/officeDocument/2006/relationships/hyperlink" Target="http://prodata.swmed.edu/promals3d/promals3d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agalysis.diamond.ac.uk/viewer/react/projects/86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hyperlink" Target="https://fragalysis.diamond.ac.uk/viewer/react/projects/32/27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fragalysis.diamond.ac.uk/viewer/react/projects/33/28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fragalysis.diamond.ac.uk/viewer/react/projects/31/26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hyperlink" Target="https://fragalysis.diamond.ac.uk/viewer/react/projects/30/25" TargetMode="Externa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fragalysis.diamond.ac.uk/viewer/react/projects/35/30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4553527" y="695655"/>
            <a:ext cx="7406420" cy="253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alibri"/>
              <a:buNone/>
            </a:pPr>
            <a:r>
              <a:rPr lang="en-GB" sz="4400">
                <a:solidFill>
                  <a:srgbClr val="FEFEFE"/>
                </a:solidFill>
              </a:rPr>
              <a:t>CHIKV nsP3 Macrodomain </a:t>
            </a:r>
            <a:br>
              <a:rPr lang="en-GB" sz="4400">
                <a:solidFill>
                  <a:srgbClr val="FEFEFE"/>
                </a:solidFill>
              </a:rPr>
            </a:br>
            <a:r>
              <a:rPr lang="en-GB" sz="4400">
                <a:solidFill>
                  <a:srgbClr val="FEFEFE"/>
                </a:solidFill>
              </a:rPr>
              <a:t>crystallographic fragment screening</a:t>
            </a:r>
            <a:endParaRPr sz="4400">
              <a:solidFill>
                <a:srgbClr val="FEFEFE"/>
              </a:solidFill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5232856" y="3617346"/>
            <a:ext cx="60477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Jasmin Aschenbrenner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Daren Fearon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Warren Thompson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Winokan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Diamond Light 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92fd4d6cd_0_48"/>
          <p:cNvSpPr txBox="1">
            <a:spLocks noGrp="1"/>
          </p:cNvSpPr>
          <p:nvPr>
            <p:ph type="title"/>
          </p:nvPr>
        </p:nvSpPr>
        <p:spPr>
          <a:xfrm>
            <a:off x="838200" y="157475"/>
            <a:ext cx="93606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00"/>
              <a:t>Phosphate and distal ribose site</a:t>
            </a:r>
            <a:endParaRPr sz="3800"/>
          </a:p>
        </p:txBody>
      </p:sp>
      <p:sp>
        <p:nvSpPr>
          <p:cNvPr id="368" name="Google Shape;368;g2c92fd4d6cd_0_48"/>
          <p:cNvSpPr txBox="1">
            <a:spLocks noGrp="1"/>
          </p:cNvSpPr>
          <p:nvPr>
            <p:ph type="body" idx="1"/>
          </p:nvPr>
        </p:nvSpPr>
        <p:spPr>
          <a:xfrm>
            <a:off x="419575" y="985350"/>
            <a:ext cx="9703200" cy="57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Limited number of hits in this region but Phe114 key residue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Ligand-induced Thr111 peptide flip observed in some examples</a:t>
            </a:r>
            <a:endParaRPr/>
          </a:p>
        </p:txBody>
      </p:sp>
      <p:sp>
        <p:nvSpPr>
          <p:cNvPr id="369" name="Google Shape;369;g2c92fd4d6cd_0_48"/>
          <p:cNvSpPr/>
          <p:nvPr/>
        </p:nvSpPr>
        <p:spPr>
          <a:xfrm>
            <a:off x="10225250" y="985350"/>
            <a:ext cx="1665900" cy="4821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2c92fd4d6cd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9129" y="3455830"/>
            <a:ext cx="11049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c92fd4d6cd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8920" y="1047186"/>
            <a:ext cx="97155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92fd4d6cd_0_48"/>
          <p:cNvSpPr txBox="1"/>
          <p:nvPr/>
        </p:nvSpPr>
        <p:spPr>
          <a:xfrm>
            <a:off x="10571181" y="53912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x1182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c92fd4d6cd_0_48"/>
          <p:cNvSpPr txBox="1"/>
          <p:nvPr/>
        </p:nvSpPr>
        <p:spPr>
          <a:xfrm>
            <a:off x="10520127" y="294315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2c92fd4d6cd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582650"/>
            <a:ext cx="8378775" cy="444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2c97f1e0de2_1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284" y="1144138"/>
            <a:ext cx="19240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97f1e0de2_1_27"/>
          <p:cNvPicPr preferRelativeResize="0"/>
          <p:nvPr/>
        </p:nvPicPr>
        <p:blipFill rotWithShape="1">
          <a:blip r:embed="rId4">
            <a:alphaModFix/>
          </a:blip>
          <a:srcRect l="34696" t="39719" r="20673"/>
          <a:stretch/>
        </p:blipFill>
        <p:spPr>
          <a:xfrm>
            <a:off x="6398550" y="992648"/>
            <a:ext cx="5446551" cy="42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c97f1e0de2_1_27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Trp148 binding site ligands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c97f1e0de2_1_27"/>
          <p:cNvSpPr/>
          <p:nvPr/>
        </p:nvSpPr>
        <p:spPr>
          <a:xfrm>
            <a:off x="320875" y="1005650"/>
            <a:ext cx="5919900" cy="5538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c97f1e0de2_1_27"/>
          <p:cNvSpPr txBox="1"/>
          <p:nvPr/>
        </p:nvSpPr>
        <p:spPr>
          <a:xfrm>
            <a:off x="753477" y="602790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x0436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2c97f1e0de2_1_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63" y="3880013"/>
            <a:ext cx="16097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c97f1e0de2_1_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14553" y="3774175"/>
            <a:ext cx="22860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c97f1e0de2_1_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2594" y="1258450"/>
            <a:ext cx="2247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c97f1e0de2_1_27"/>
          <p:cNvSpPr txBox="1"/>
          <p:nvPr/>
        </p:nvSpPr>
        <p:spPr>
          <a:xfrm>
            <a:off x="2602389" y="6041132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x0441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c97f1e0de2_1_27"/>
          <p:cNvSpPr txBox="1"/>
          <p:nvPr/>
        </p:nvSpPr>
        <p:spPr>
          <a:xfrm>
            <a:off x="2742489" y="3265120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x0543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c97f1e0de2_1_27"/>
          <p:cNvSpPr txBox="1"/>
          <p:nvPr/>
        </p:nvSpPr>
        <p:spPr>
          <a:xfrm>
            <a:off x="954589" y="3292545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x0585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c97f1e0de2_1_27"/>
          <p:cNvSpPr txBox="1">
            <a:spLocks noGrp="1"/>
          </p:cNvSpPr>
          <p:nvPr>
            <p:ph type="body" idx="4294967295"/>
          </p:nvPr>
        </p:nvSpPr>
        <p:spPr>
          <a:xfrm>
            <a:off x="6488125" y="5188500"/>
            <a:ext cx="5505900" cy="106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Solvent exposed vector - attractive for developing targeted degraders?</a:t>
            </a:r>
            <a:endParaRPr/>
          </a:p>
        </p:txBody>
      </p:sp>
      <p:pic>
        <p:nvPicPr>
          <p:cNvPr id="392" name="Google Shape;392;g2c97f1e0de2_1_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7700" y="2658800"/>
            <a:ext cx="16383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c97f1e0de2_1_27"/>
          <p:cNvSpPr txBox="1"/>
          <p:nvPr/>
        </p:nvSpPr>
        <p:spPr>
          <a:xfrm>
            <a:off x="4672089" y="4879907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x0760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/>
          <p:nvPr/>
        </p:nvSpPr>
        <p:spPr>
          <a:xfrm>
            <a:off x="880525" y="1401875"/>
            <a:ext cx="1541100" cy="194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3306225" y="1401875"/>
            <a:ext cx="8616900" cy="245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12" y="1780784"/>
            <a:ext cx="836685" cy="11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838200" y="712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400"/>
              <a:t>Simultaneously soaking a range of W148-binding fragments alongside cx0281</a:t>
            </a:r>
            <a:endParaRPr sz="2800"/>
          </a:p>
        </p:txBody>
      </p:sp>
      <p:sp>
        <p:nvSpPr>
          <p:cNvPr id="402" name="Google Shape;402;p22"/>
          <p:cNvSpPr txBox="1"/>
          <p:nvPr/>
        </p:nvSpPr>
        <p:spPr>
          <a:xfrm>
            <a:off x="3376075" y="3400850"/>
            <a:ext cx="8616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W148-binding fragments that induce peptide flip: </a:t>
            </a:r>
            <a:r>
              <a:rPr lang="en-GB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https://fragalysis.diamond.ac.uk/viewer/react/projects/97/92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9639" y="1603378"/>
            <a:ext cx="666608" cy="12047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/>
        </p:nvSpPr>
        <p:spPr>
          <a:xfrm>
            <a:off x="1095927" y="2851857"/>
            <a:ext cx="111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x0281</a:t>
            </a:r>
            <a:endParaRPr sz="10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05" name="Google Shape;4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6251" y="1554400"/>
            <a:ext cx="999269" cy="136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4473" y="1622782"/>
            <a:ext cx="922010" cy="11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8896" y="1823678"/>
            <a:ext cx="1540956" cy="106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68941" y="1624279"/>
            <a:ext cx="937676" cy="122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08559" y="1865524"/>
            <a:ext cx="1224990" cy="98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65455" y="1561602"/>
            <a:ext cx="999270" cy="128910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2"/>
          <p:cNvSpPr txBox="1"/>
          <p:nvPr/>
        </p:nvSpPr>
        <p:spPr>
          <a:xfrm>
            <a:off x="3376075" y="2998300"/>
            <a:ext cx="826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x</a:t>
            </a:r>
            <a:r>
              <a:rPr lang="en-GB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0305           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GB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0398	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</a:t>
            </a:r>
            <a:r>
              <a:rPr lang="en-GB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x0436	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r>
              <a:rPr lang="en-GB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x0540                           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x0585   		      x0732	        x0760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5033425" y="5000875"/>
            <a:ext cx="212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2650475" y="2098475"/>
            <a:ext cx="503100" cy="566100"/>
          </a:xfrm>
          <a:prstGeom prst="mathPlus">
            <a:avLst>
              <a:gd name="adj1" fmla="val 34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2"/>
          <p:cNvSpPr/>
          <p:nvPr/>
        </p:nvSpPr>
        <p:spPr>
          <a:xfrm>
            <a:off x="455075" y="4119450"/>
            <a:ext cx="4667100" cy="2456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8544975" y="4011750"/>
            <a:ext cx="3465600" cy="2590200"/>
          </a:xfrm>
          <a:prstGeom prst="roundRect">
            <a:avLst>
              <a:gd name="adj" fmla="val 16667"/>
            </a:avLst>
          </a:prstGeom>
          <a:solidFill>
            <a:srgbClr val="FEFEFE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5185825" y="4011750"/>
            <a:ext cx="3295500" cy="259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2"/>
          <p:cNvPicPr preferRelativeResize="0"/>
          <p:nvPr/>
        </p:nvPicPr>
        <p:blipFill rotWithShape="1">
          <a:blip r:embed="rId12">
            <a:alphaModFix/>
          </a:blip>
          <a:srcRect l="31144" t="20491" r="35574" b="8110"/>
          <a:stretch/>
        </p:blipFill>
        <p:spPr>
          <a:xfrm>
            <a:off x="5219875" y="4056000"/>
            <a:ext cx="3227400" cy="250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000" y="4206551"/>
            <a:ext cx="716525" cy="16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2"/>
          <p:cNvSpPr txBox="1"/>
          <p:nvPr/>
        </p:nvSpPr>
        <p:spPr>
          <a:xfrm>
            <a:off x="696725" y="5725850"/>
            <a:ext cx="423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x0316		  x0317	       x0441		  x0543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2"/>
          <p:cNvSpPr txBox="1"/>
          <p:nvPr/>
        </p:nvSpPr>
        <p:spPr>
          <a:xfrm>
            <a:off x="386375" y="5995550"/>
            <a:ext cx="4735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W148-binding fragments without peptide flip: </a:t>
            </a:r>
            <a:r>
              <a:rPr lang="en-GB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4"/>
              </a:rPr>
              <a:t>https://fragalysis.diamond.ac.uk/viewer/react/projects/72/67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22"/>
          <p:cNvPicPr preferRelativeResize="0"/>
          <p:nvPr/>
        </p:nvPicPr>
        <p:blipFill rotWithShape="1">
          <a:blip r:embed="rId15">
            <a:alphaModFix/>
          </a:blip>
          <a:srcRect l="28405" t="14594" r="36426" b="11281"/>
          <a:stretch/>
        </p:blipFill>
        <p:spPr>
          <a:xfrm>
            <a:off x="8606925" y="4035162"/>
            <a:ext cx="3341700" cy="254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22" name="Google Shape;422;p22"/>
          <p:cNvSpPr/>
          <p:nvPr/>
        </p:nvSpPr>
        <p:spPr>
          <a:xfrm>
            <a:off x="1399525" y="3452075"/>
            <a:ext cx="503100" cy="566100"/>
          </a:xfrm>
          <a:prstGeom prst="mathPlus">
            <a:avLst>
              <a:gd name="adj1" fmla="val 34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89375" y="4636776"/>
            <a:ext cx="1110300" cy="11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10284" y="4485825"/>
            <a:ext cx="1139491" cy="1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5369" y="4389125"/>
            <a:ext cx="1418806" cy="14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 txBox="1">
            <a:spLocks noGrp="1"/>
          </p:cNvSpPr>
          <p:nvPr>
            <p:ph type="title"/>
          </p:nvPr>
        </p:nvSpPr>
        <p:spPr>
          <a:xfrm>
            <a:off x="838200" y="118038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800"/>
              <a:t>Follow-up experiments: Combi-soaks</a:t>
            </a:r>
            <a:endParaRPr sz="3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97f1e0de2_1_0"/>
          <p:cNvSpPr/>
          <p:nvPr/>
        </p:nvSpPr>
        <p:spPr>
          <a:xfrm>
            <a:off x="10148525" y="0"/>
            <a:ext cx="2033100" cy="67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2c97f1e0de2_1_0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ASAP SARS-CoV-2 nsp3 Mac1 toolbox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c97f1e0de2_1_0"/>
          <p:cNvSpPr txBox="1"/>
          <p:nvPr/>
        </p:nvSpPr>
        <p:spPr>
          <a:xfrm>
            <a:off x="7678567" y="5429925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ASAP-0015381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0.333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-0.5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367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1.1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7,2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35" name="Google Shape;435;g2c97f1e0de2_1_0"/>
          <p:cNvSpPr txBox="1"/>
          <p:nvPr/>
        </p:nvSpPr>
        <p:spPr>
          <a:xfrm>
            <a:off x="10067133" y="5429925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ASAP-0014722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0.627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0.6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358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0.7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4,3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pic>
        <p:nvPicPr>
          <p:cNvPr id="436" name="Google Shape;436;g2c97f1e0de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" y="4253194"/>
            <a:ext cx="2366265" cy="128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c97f1e0de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635" y="4253194"/>
            <a:ext cx="2366265" cy="128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c97f1e0de2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722" y="4253194"/>
            <a:ext cx="2366265" cy="128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c97f1e0de2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2809" y="4253194"/>
            <a:ext cx="2366265" cy="128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c97f1e0de2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7696" y="4253194"/>
            <a:ext cx="2366265" cy="128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97f1e0de2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" y="1915535"/>
            <a:ext cx="2366265" cy="12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97f1e0de2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16635" y="1979508"/>
            <a:ext cx="2366265" cy="127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c97f1e0de2_1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52809" y="1979508"/>
            <a:ext cx="2366265" cy="128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c97f1e0de2_1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67696" y="1979508"/>
            <a:ext cx="2366265" cy="128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c97f1e0de2_1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34722" y="1979508"/>
            <a:ext cx="2366265" cy="128643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c97f1e0de2_1_0"/>
          <p:cNvSpPr txBox="1"/>
          <p:nvPr/>
        </p:nvSpPr>
        <p:spPr>
          <a:xfrm>
            <a:off x="8712200" y="63551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c97f1e0de2_1_0"/>
          <p:cNvSpPr txBox="1"/>
          <p:nvPr/>
        </p:nvSpPr>
        <p:spPr>
          <a:xfrm>
            <a:off x="0" y="660875"/>
            <a:ext cx="1219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Compounds available for shipment from Enamine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Strong cellular engagement signal seen for 2 out of 3 compounds tested by CETSA at 30 μM in HEK293 cells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not identify a cell model that shows Mac1 induced antiviral activity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ASAP-0011198 shows promise for in-vivo efficacy experiments but lead optimization required (high clearance)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mode of action (targeted degradation) may be attractive?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c97f1e0de2_1_0"/>
          <p:cNvSpPr txBox="1"/>
          <p:nvPr/>
        </p:nvSpPr>
        <p:spPr>
          <a:xfrm>
            <a:off x="238633" y="3144808"/>
            <a:ext cx="39999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ASAP-0011446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Mac1 IC50 / μM 	: 0.021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logD (7.4)		: 3.1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KSOL / μM		: 65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MDCK A-&gt;B / 10</a:t>
            </a:r>
            <a:r>
              <a:rPr lang="en-GB" sz="900" baseline="30000"/>
              <a:t>-6</a:t>
            </a:r>
            <a:r>
              <a:rPr lang="en-GB" sz="900"/>
              <a:t> cm s</a:t>
            </a:r>
            <a:r>
              <a:rPr lang="en-GB" sz="900" baseline="30000"/>
              <a:t>-1</a:t>
            </a:r>
            <a:r>
              <a:rPr lang="en-GB" sz="900"/>
              <a:t>: 4.4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MLM,HLM / μL min</a:t>
            </a:r>
            <a:r>
              <a:rPr lang="en-GB" sz="900" baseline="30000"/>
              <a:t>-1</a:t>
            </a:r>
            <a:r>
              <a:rPr lang="en-GB" sz="900"/>
              <a:t>mg</a:t>
            </a:r>
            <a:r>
              <a:rPr lang="en-GB" sz="900" baseline="30000"/>
              <a:t>-1</a:t>
            </a:r>
            <a:r>
              <a:rPr lang="en-GB" sz="900"/>
              <a:t>: 202,273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Xtal structure ✅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49" name="Google Shape;449;g2c97f1e0de2_1_0"/>
          <p:cNvSpPr txBox="1"/>
          <p:nvPr/>
        </p:nvSpPr>
        <p:spPr>
          <a:xfrm>
            <a:off x="2416479" y="3144808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ASAP-0011198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0.065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1.6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392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2.9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11,20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0" name="Google Shape;450;g2c97f1e0de2_1_0"/>
          <p:cNvSpPr txBox="1"/>
          <p:nvPr/>
        </p:nvSpPr>
        <p:spPr>
          <a:xfrm>
            <a:off x="7506938" y="3144808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ASAP-0010716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0.034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3.9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50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14.6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371,369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1" name="Google Shape;451;g2c97f1e0de2_1_0"/>
          <p:cNvSpPr txBox="1"/>
          <p:nvPr/>
        </p:nvSpPr>
        <p:spPr>
          <a:xfrm>
            <a:off x="9895479" y="3144800"/>
            <a:ext cx="1982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ASAP-0010715</a:t>
            </a:r>
            <a:r>
              <a:rPr lang="en-GB" sz="900">
                <a:solidFill>
                  <a:srgbClr val="000000"/>
                </a:solidFill>
              </a:rPr>
              <a:t> - negative control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19.2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3.7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53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13.7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81,17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452" name="Google Shape;452;g2c97f1e0de2_1_0"/>
          <p:cNvSpPr txBox="1"/>
          <p:nvPr/>
        </p:nvSpPr>
        <p:spPr>
          <a:xfrm>
            <a:off x="311267" y="5429925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ASAP-0008674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0.098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2.7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374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5.5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207,57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3" name="Google Shape;453;g2c97f1e0de2_1_0"/>
          <p:cNvSpPr txBox="1"/>
          <p:nvPr/>
        </p:nvSpPr>
        <p:spPr>
          <a:xfrm>
            <a:off x="2537633" y="5429925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ASAP-0011184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0.013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2.3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294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0.9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44,237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4" name="Google Shape;454;g2c97f1e0de2_1_0"/>
          <p:cNvSpPr txBox="1"/>
          <p:nvPr/>
        </p:nvSpPr>
        <p:spPr>
          <a:xfrm>
            <a:off x="4939592" y="3144808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ASAP-0011176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0.016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2.2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345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2.6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54,133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5" name="Google Shape;455;g2c97f1e0de2_1_0"/>
          <p:cNvSpPr txBox="1"/>
          <p:nvPr/>
        </p:nvSpPr>
        <p:spPr>
          <a:xfrm>
            <a:off x="5189200" y="5429925"/>
            <a:ext cx="3999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0563C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ASAP-0011221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Mac1 IC50 / μM 	: 0.025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logD (7.4)		: 3.3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KSOL / μM		: 24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900">
                <a:solidFill>
                  <a:srgbClr val="000000"/>
                </a:solidFill>
              </a:rPr>
              <a:t>MDCK A-&gt;B / 10</a:t>
            </a:r>
            <a:r>
              <a:rPr lang="en-GB" sz="900" baseline="30000">
                <a:solidFill>
                  <a:srgbClr val="000000"/>
                </a:solidFill>
              </a:rPr>
              <a:t>-6</a:t>
            </a:r>
            <a:r>
              <a:rPr lang="en-GB" sz="900">
                <a:solidFill>
                  <a:srgbClr val="000000"/>
                </a:solidFill>
              </a:rPr>
              <a:t> cm s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14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MLM,HLM / μL min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mg</a:t>
            </a:r>
            <a:r>
              <a:rPr lang="en-GB" sz="900" baseline="30000">
                <a:solidFill>
                  <a:srgbClr val="000000"/>
                </a:solidFill>
              </a:rPr>
              <a:t>-1</a:t>
            </a:r>
            <a:r>
              <a:rPr lang="en-GB" sz="900">
                <a:solidFill>
                  <a:srgbClr val="000000"/>
                </a:solidFill>
              </a:rPr>
              <a:t>: 226,283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</a:rPr>
              <a:t>Xtal structure ✅</a:t>
            </a: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solidFill>
                <a:srgbClr val="000000"/>
              </a:solidFill>
            </a:endParaRPr>
          </a:p>
        </p:txBody>
      </p:sp>
      <p:sp>
        <p:nvSpPr>
          <p:cNvPr id="456" name="Google Shape;456;g2c97f1e0de2_1_0"/>
          <p:cNvSpPr/>
          <p:nvPr/>
        </p:nvSpPr>
        <p:spPr>
          <a:xfrm>
            <a:off x="2278133" y="2221175"/>
            <a:ext cx="2033100" cy="214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2c97f1e0de2_1_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467700" y="91763"/>
            <a:ext cx="2657900" cy="80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917975c28_1_109"/>
          <p:cNvSpPr txBox="1">
            <a:spLocks noGrp="1"/>
          </p:cNvSpPr>
          <p:nvPr>
            <p:ph type="title"/>
          </p:nvPr>
        </p:nvSpPr>
        <p:spPr>
          <a:xfrm>
            <a:off x="596775" y="157475"/>
            <a:ext cx="107571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00"/>
              <a:t>Structural comparison to SARS-CoV-2 nsp3 macrodomain</a:t>
            </a:r>
            <a:endParaRPr sz="3200"/>
          </a:p>
        </p:txBody>
      </p:sp>
      <p:sp>
        <p:nvSpPr>
          <p:cNvPr id="464" name="Google Shape;464;g2c917975c28_1_109"/>
          <p:cNvSpPr txBox="1"/>
          <p:nvPr/>
        </p:nvSpPr>
        <p:spPr>
          <a:xfrm>
            <a:off x="8362325" y="1658975"/>
            <a:ext cx="36273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rPr>
              <a:t>SARS-CoV-2 nsp3 macrodomain (7kqp)</a:t>
            </a:r>
            <a:endParaRPr sz="1800" b="1" dirty="0">
              <a:solidFill>
                <a:srgbClr val="008E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8CA28"/>
                </a:solidFill>
                <a:latin typeface="Calibri"/>
                <a:ea typeface="Calibri"/>
                <a:cs typeface="Calibri"/>
                <a:sym typeface="Calibri"/>
              </a:rPr>
              <a:t>CHIKV nsP3 macrodomain (6vuq)</a:t>
            </a:r>
            <a:endParaRPr sz="1800" b="1" dirty="0">
              <a:solidFill>
                <a:srgbClr val="28CA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8CA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Sidechains of residues 4 Å around the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ADPr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shown as sticks if different between structures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g2c917975c28_1_109"/>
          <p:cNvGrpSpPr/>
          <p:nvPr/>
        </p:nvGrpSpPr>
        <p:grpSpPr>
          <a:xfrm>
            <a:off x="596775" y="1151300"/>
            <a:ext cx="7818000" cy="5169000"/>
            <a:chOff x="596775" y="1151300"/>
            <a:chExt cx="7818000" cy="5169000"/>
          </a:xfrm>
        </p:grpSpPr>
        <p:sp>
          <p:nvSpPr>
            <p:cNvPr id="466" name="Google Shape;466;g2c917975c28_1_109"/>
            <p:cNvSpPr txBox="1"/>
            <p:nvPr/>
          </p:nvSpPr>
          <p:spPr>
            <a:xfrm>
              <a:off x="4719800" y="5305800"/>
              <a:ext cx="793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rPr>
                <a:t>P136</a:t>
              </a:r>
              <a:endParaRPr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7" name="Google Shape;467;g2c917975c28_1_109"/>
            <p:cNvGrpSpPr/>
            <p:nvPr/>
          </p:nvGrpSpPr>
          <p:grpSpPr>
            <a:xfrm>
              <a:off x="596775" y="1151300"/>
              <a:ext cx="7818000" cy="5169000"/>
              <a:chOff x="596775" y="1151300"/>
              <a:chExt cx="7818000" cy="5169000"/>
            </a:xfrm>
          </p:grpSpPr>
          <p:grpSp>
            <p:nvGrpSpPr>
              <p:cNvPr id="468" name="Google Shape;468;g2c917975c28_1_109"/>
              <p:cNvGrpSpPr/>
              <p:nvPr/>
            </p:nvGrpSpPr>
            <p:grpSpPr>
              <a:xfrm>
                <a:off x="596775" y="1151300"/>
                <a:ext cx="7818000" cy="5169000"/>
                <a:chOff x="596775" y="1151300"/>
                <a:chExt cx="7818000" cy="5169000"/>
              </a:xfrm>
            </p:grpSpPr>
            <p:grpSp>
              <p:nvGrpSpPr>
                <p:cNvPr id="469" name="Google Shape;469;g2c917975c28_1_109"/>
                <p:cNvGrpSpPr/>
                <p:nvPr/>
              </p:nvGrpSpPr>
              <p:grpSpPr>
                <a:xfrm>
                  <a:off x="596775" y="1151300"/>
                  <a:ext cx="7818000" cy="5169000"/>
                  <a:chOff x="977775" y="1151300"/>
                  <a:chExt cx="7818000" cy="5169000"/>
                </a:xfrm>
              </p:grpSpPr>
              <p:grpSp>
                <p:nvGrpSpPr>
                  <p:cNvPr id="470" name="Google Shape;470;g2c917975c28_1_109"/>
                  <p:cNvGrpSpPr/>
                  <p:nvPr/>
                </p:nvGrpSpPr>
                <p:grpSpPr>
                  <a:xfrm>
                    <a:off x="977775" y="1151300"/>
                    <a:ext cx="7818000" cy="5169000"/>
                    <a:chOff x="977775" y="1151300"/>
                    <a:chExt cx="7818000" cy="5169000"/>
                  </a:xfrm>
                </p:grpSpPr>
                <p:sp>
                  <p:nvSpPr>
                    <p:cNvPr id="471" name="Google Shape;471;g2c917975c28_1_109"/>
                    <p:cNvSpPr/>
                    <p:nvPr/>
                  </p:nvSpPr>
                  <p:spPr>
                    <a:xfrm>
                      <a:off x="977775" y="1151300"/>
                      <a:ext cx="7818000" cy="51690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pic>
                  <p:nvPicPr>
                    <p:cNvPr id="472" name="Google Shape;472;g2c917975c28_1_10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l="11276" r="18066"/>
                    <a:stretch/>
                  </p:blipFill>
                  <p:spPr>
                    <a:xfrm>
                      <a:off x="1042375" y="1219235"/>
                      <a:ext cx="7688726" cy="5024701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</p:grpSp>
              <p:sp>
                <p:nvSpPr>
                  <p:cNvPr id="473" name="Google Shape;473;g2c917975c28_1_109"/>
                  <p:cNvSpPr txBox="1"/>
                  <p:nvPr/>
                </p:nvSpPr>
                <p:spPr>
                  <a:xfrm>
                    <a:off x="6160750" y="5450800"/>
                    <a:ext cx="615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W148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g2c917975c28_1_109"/>
                  <p:cNvSpPr txBox="1"/>
                  <p:nvPr/>
                </p:nvSpPr>
                <p:spPr>
                  <a:xfrm>
                    <a:off x="3134750" y="4222625"/>
                    <a:ext cx="579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Y114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g2c917975c28_1_109"/>
                  <p:cNvSpPr txBox="1"/>
                  <p:nvPr/>
                </p:nvSpPr>
                <p:spPr>
                  <a:xfrm>
                    <a:off x="2554776" y="1583850"/>
                    <a:ext cx="543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L28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g2c917975c28_1_109"/>
                  <p:cNvSpPr txBox="1"/>
                  <p:nvPr/>
                </p:nvSpPr>
                <p:spPr>
                  <a:xfrm>
                    <a:off x="6989975" y="3229350"/>
                    <a:ext cx="579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R144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g2c917975c28_1_109"/>
                  <p:cNvSpPr txBox="1"/>
                  <p:nvPr/>
                </p:nvSpPr>
                <p:spPr>
                  <a:xfrm>
                    <a:off x="6513725" y="4222625"/>
                    <a:ext cx="579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C143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g2c917975c28_1_109"/>
                  <p:cNvSpPr txBox="1"/>
                  <p:nvPr/>
                </p:nvSpPr>
                <p:spPr>
                  <a:xfrm>
                    <a:off x="5504075" y="4736975"/>
                    <a:ext cx="6516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T111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g2c917975c28_1_109"/>
                  <p:cNvSpPr txBox="1"/>
                  <p:nvPr/>
                </p:nvSpPr>
                <p:spPr>
                  <a:xfrm>
                    <a:off x="6244350" y="2563450"/>
                    <a:ext cx="579600" cy="361200"/>
                  </a:xfrm>
                  <a:prstGeom prst="rect">
                    <a:avLst/>
                  </a:pr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28CA28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Y142</a:t>
                    </a:r>
                    <a:endParaRPr b="1">
                      <a:solidFill>
                        <a:srgbClr val="28CA2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0" name="Google Shape;480;g2c917975c28_1_109"/>
                <p:cNvSpPr txBox="1"/>
                <p:nvPr/>
              </p:nvSpPr>
              <p:spPr>
                <a:xfrm>
                  <a:off x="6608975" y="2981700"/>
                  <a:ext cx="543600" cy="361200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rgbClr val="008E8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F156</a:t>
                  </a:r>
                  <a:endParaRPr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g2c917975c28_1_109"/>
                <p:cNvSpPr txBox="1"/>
                <p:nvPr/>
              </p:nvSpPr>
              <p:spPr>
                <a:xfrm>
                  <a:off x="5796125" y="4038975"/>
                  <a:ext cx="579600" cy="361200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rgbClr val="008E8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V155</a:t>
                  </a:r>
                  <a:endParaRPr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g2c917975c28_1_109"/>
                <p:cNvSpPr txBox="1"/>
                <p:nvPr/>
              </p:nvSpPr>
              <p:spPr>
                <a:xfrm>
                  <a:off x="6129500" y="4572375"/>
                  <a:ext cx="543600" cy="361200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rgbClr val="008E8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L160</a:t>
                  </a:r>
                  <a:endParaRPr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g2c917975c28_1_109"/>
                <p:cNvSpPr txBox="1"/>
                <p:nvPr/>
              </p:nvSpPr>
              <p:spPr>
                <a:xfrm>
                  <a:off x="2681450" y="3991350"/>
                  <a:ext cx="543600" cy="361200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rgbClr val="008E8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F132</a:t>
                  </a:r>
                  <a:endParaRPr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g2c917975c28_1_109"/>
                <p:cNvSpPr txBox="1"/>
                <p:nvPr/>
              </p:nvSpPr>
              <p:spPr>
                <a:xfrm>
                  <a:off x="5167475" y="4505700"/>
                  <a:ext cx="651600" cy="361200"/>
                </a:xfrm>
                <a:prstGeom prst="rect">
                  <a:avLst/>
                </a:pr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rgbClr val="008E8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A129</a:t>
                  </a:r>
                  <a:endParaRPr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5" name="Google Shape;485;g2c917975c28_1_109"/>
              <p:cNvSpPr txBox="1"/>
              <p:nvPr/>
            </p:nvSpPr>
            <p:spPr>
              <a:xfrm>
                <a:off x="3630050" y="4565525"/>
                <a:ext cx="579600" cy="361200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28CA2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V113</a:t>
                </a:r>
                <a:endParaRPr b="1">
                  <a:solidFill>
                    <a:srgbClr val="28CA2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2c917975c28_1_109"/>
              <p:cNvSpPr txBox="1"/>
              <p:nvPr/>
            </p:nvSpPr>
            <p:spPr>
              <a:xfrm>
                <a:off x="3649100" y="4343775"/>
                <a:ext cx="543600" cy="361200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I131</a:t>
                </a:r>
                <a:endParaRPr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g2c917975c28_1_109"/>
              <p:cNvSpPr txBox="1"/>
              <p:nvPr/>
            </p:nvSpPr>
            <p:spPr>
              <a:xfrm>
                <a:off x="1462250" y="2105400"/>
                <a:ext cx="543600" cy="361200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K44</a:t>
                </a:r>
                <a:endParaRPr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g2c917975c28_1_109"/>
              <p:cNvSpPr txBox="1"/>
              <p:nvPr/>
            </p:nvSpPr>
            <p:spPr>
              <a:xfrm>
                <a:off x="5918175" y="2268175"/>
                <a:ext cx="579600" cy="361200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008E8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A154</a:t>
                </a:r>
                <a:endParaRPr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9" name="Google Shape;489;g2c917975c28_1_109"/>
            <p:cNvSpPr txBox="1"/>
            <p:nvPr/>
          </p:nvSpPr>
          <p:spPr>
            <a:xfrm>
              <a:off x="4634075" y="5372475"/>
              <a:ext cx="579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rPr>
                <a:t>P136</a:t>
              </a:r>
              <a:endParaRPr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2c917975c28_1_109"/>
            <p:cNvSpPr txBox="1"/>
            <p:nvPr/>
          </p:nvSpPr>
          <p:spPr>
            <a:xfrm>
              <a:off x="4215975" y="2525350"/>
              <a:ext cx="507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rPr>
                <a:t>G47</a:t>
              </a:r>
              <a:endParaRPr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2c917975c28_1_109"/>
            <p:cNvSpPr txBox="1"/>
            <p:nvPr/>
          </p:nvSpPr>
          <p:spPr>
            <a:xfrm>
              <a:off x="4233975" y="2783800"/>
              <a:ext cx="507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8CA28"/>
                  </a:solidFill>
                  <a:latin typeface="Calibri"/>
                  <a:ea typeface="Calibri"/>
                  <a:cs typeface="Calibri"/>
                  <a:sym typeface="Calibri"/>
                </a:rPr>
                <a:t>D31</a:t>
              </a:r>
              <a:endParaRPr b="1">
                <a:solidFill>
                  <a:srgbClr val="28CA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2c917975c28_1_109"/>
            <p:cNvSpPr txBox="1"/>
            <p:nvPr/>
          </p:nvSpPr>
          <p:spPr>
            <a:xfrm>
              <a:off x="3177750" y="1297775"/>
              <a:ext cx="507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rPr>
                <a:t>H45</a:t>
              </a:r>
              <a:endParaRPr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2c917975c28_1_109"/>
            <p:cNvSpPr txBox="1"/>
            <p:nvPr/>
          </p:nvSpPr>
          <p:spPr>
            <a:xfrm>
              <a:off x="3767250" y="1869400"/>
              <a:ext cx="507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28CA28"/>
                  </a:solidFill>
                  <a:latin typeface="Calibri"/>
                  <a:ea typeface="Calibri"/>
                  <a:cs typeface="Calibri"/>
                  <a:sym typeface="Calibri"/>
                </a:rPr>
                <a:t>C34</a:t>
              </a:r>
              <a:endParaRPr b="1">
                <a:solidFill>
                  <a:srgbClr val="28CA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2c917975c28_1_109"/>
            <p:cNvSpPr txBox="1"/>
            <p:nvPr/>
          </p:nvSpPr>
          <p:spPr>
            <a:xfrm>
              <a:off x="4251975" y="1869400"/>
              <a:ext cx="507600" cy="36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8E8E"/>
                  </a:solidFill>
                  <a:latin typeface="Calibri"/>
                  <a:ea typeface="Calibri"/>
                  <a:cs typeface="Calibri"/>
                  <a:sym typeface="Calibri"/>
                </a:rPr>
                <a:t>A50</a:t>
              </a:r>
              <a:endParaRPr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g2c917975c28_1_109"/>
          <p:cNvSpPr/>
          <p:nvPr/>
        </p:nvSpPr>
        <p:spPr>
          <a:xfrm>
            <a:off x="5133350" y="2102475"/>
            <a:ext cx="2257500" cy="2200200"/>
          </a:xfrm>
          <a:prstGeom prst="ellipse">
            <a:avLst/>
          </a:prstGeom>
          <a:solidFill>
            <a:srgbClr val="FFC000">
              <a:alpha val="2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2c917975c28_1_109"/>
          <p:cNvSpPr/>
          <p:nvPr/>
        </p:nvSpPr>
        <p:spPr>
          <a:xfrm>
            <a:off x="4780925" y="3674100"/>
            <a:ext cx="2257500" cy="2200200"/>
          </a:xfrm>
          <a:prstGeom prst="ellipse">
            <a:avLst/>
          </a:prstGeom>
          <a:solidFill>
            <a:srgbClr val="FF9900">
              <a:alpha val="2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25" y="1209575"/>
            <a:ext cx="3095999" cy="3111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2" name="Google Shape;502;p21"/>
          <p:cNvGraphicFramePr/>
          <p:nvPr/>
        </p:nvGraphicFramePr>
        <p:xfrm>
          <a:off x="5905087" y="1220968"/>
          <a:ext cx="6075500" cy="5465000"/>
        </p:xfrm>
        <a:graphic>
          <a:graphicData uri="http://schemas.openxmlformats.org/drawingml/2006/table">
            <a:tbl>
              <a:tblPr firstRow="1" bandRow="1">
                <a:noFill/>
                <a:tableStyleId>{825EBAD0-7088-46CB-A7D2-92F11660C271}</a:tableStyleId>
              </a:tblPr>
              <a:tblGrid>
                <a:gridCol w="316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SARS-CoV-2 nsp3 macrodomain binders from the ASAP campaign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ASAP-0000455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14.91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ASAP-0008445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0.67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ASAP-0015381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1.61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0.33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ASAP-0008279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2.97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0.96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ASAP-0008674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0.51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0.12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ASAP-0010716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0.250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0.049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ASAP-0011176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0.406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0.019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ASAP-0011198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ADPr-Dose-Response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 0.416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 0.065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ASAP-0013833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TR-FRET Dose-Response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IC50 (µM) : 0.315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03" name="Google Shape;5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775" y="1329100"/>
            <a:ext cx="883200" cy="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4622" y="3511843"/>
            <a:ext cx="883213" cy="88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7558" y="345328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9625" y="2313975"/>
            <a:ext cx="1033025" cy="1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83863" y="4416877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5676" y="4254877"/>
            <a:ext cx="1584000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85422" y="5306824"/>
            <a:ext cx="1692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30846" y="5367840"/>
            <a:ext cx="1533667" cy="15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21294" y="2224683"/>
            <a:ext cx="1287160" cy="128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1"/>
          <p:cNvSpPr txBox="1">
            <a:spLocks noGrp="1"/>
          </p:cNvSpPr>
          <p:nvPr>
            <p:ph type="title"/>
          </p:nvPr>
        </p:nvSpPr>
        <p:spPr>
          <a:xfrm>
            <a:off x="601050" y="619200"/>
            <a:ext cx="96249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400"/>
              <a:t>Comparison with SARS-CoV-2 nsp3 macrodomain by soaking known binders</a:t>
            </a:r>
            <a:endParaRPr sz="2800"/>
          </a:p>
        </p:txBody>
      </p:sp>
      <p:pic>
        <p:nvPicPr>
          <p:cNvPr id="513" name="Google Shape;51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65175" y="2408425"/>
            <a:ext cx="3311999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1"/>
          <p:cNvSpPr txBox="1"/>
          <p:nvPr/>
        </p:nvSpPr>
        <p:spPr>
          <a:xfrm>
            <a:off x="0" y="5740025"/>
            <a:ext cx="5823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these compounds bind similarly in CHIKV Mac?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they provide us with more information regarding binding modes and interactions?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1"/>
          <p:cNvSpPr txBox="1">
            <a:spLocks noGrp="1"/>
          </p:cNvSpPr>
          <p:nvPr>
            <p:ph type="title"/>
          </p:nvPr>
        </p:nvSpPr>
        <p:spPr>
          <a:xfrm>
            <a:off x="838200" y="118038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/>
              <a:t>Follow-up experiments: SARS-CoV-2 inhibitors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ca1df98ce5_1_0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818"/>
              <a:buFont typeface="Helvetica Neue"/>
              <a:buNone/>
            </a:pPr>
            <a:r>
              <a:rPr lang="en-GB"/>
              <a:t>Fast Forward Fragments</a:t>
            </a:r>
            <a:endParaRPr/>
          </a:p>
        </p:txBody>
      </p:sp>
      <p:pic>
        <p:nvPicPr>
          <p:cNvPr id="521" name="Google Shape;521;g2ca1df98ce5_1_0"/>
          <p:cNvPicPr preferRelativeResize="0"/>
          <p:nvPr/>
        </p:nvPicPr>
        <p:blipFill rotWithShape="1">
          <a:blip r:embed="rId3">
            <a:alphaModFix/>
          </a:blip>
          <a:srcRect l="2045" t="19808" r="2178" b="6735"/>
          <a:stretch/>
        </p:blipFill>
        <p:spPr>
          <a:xfrm>
            <a:off x="445062" y="2477395"/>
            <a:ext cx="2889785" cy="63798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22" name="Google Shape;522;g2ca1df98ce5_1_0"/>
          <p:cNvSpPr/>
          <p:nvPr/>
        </p:nvSpPr>
        <p:spPr>
          <a:xfrm>
            <a:off x="6127275" y="2448478"/>
            <a:ext cx="1788339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Elaborations</a:t>
            </a:r>
            <a:endParaRPr/>
          </a:p>
        </p:txBody>
      </p:sp>
      <p:sp>
        <p:nvSpPr>
          <p:cNvPr id="523" name="Google Shape;523;g2ca1df98ce5_1_0"/>
          <p:cNvSpPr/>
          <p:nvPr/>
        </p:nvSpPr>
        <p:spPr>
          <a:xfrm>
            <a:off x="6127273" y="3492213"/>
            <a:ext cx="1788339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Sampling</a:t>
            </a:r>
            <a:endParaRPr/>
          </a:p>
        </p:txBody>
      </p:sp>
      <p:sp>
        <p:nvSpPr>
          <p:cNvPr id="524" name="Google Shape;524;g2ca1df98ce5_1_0"/>
          <p:cNvSpPr/>
          <p:nvPr/>
        </p:nvSpPr>
        <p:spPr>
          <a:xfrm>
            <a:off x="6127273" y="4539503"/>
            <a:ext cx="1788339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Robotic Synthesis</a:t>
            </a:r>
            <a:endParaRPr/>
          </a:p>
        </p:txBody>
      </p:sp>
      <p:sp>
        <p:nvSpPr>
          <p:cNvPr id="525" name="Google Shape;525;g2ca1df98ce5_1_0"/>
          <p:cNvSpPr/>
          <p:nvPr/>
        </p:nvSpPr>
        <p:spPr>
          <a:xfrm>
            <a:off x="3589493" y="5573472"/>
            <a:ext cx="4326117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Follow-Up Experiment</a:t>
            </a:r>
            <a:endParaRPr/>
          </a:p>
        </p:txBody>
      </p:sp>
      <p:sp>
        <p:nvSpPr>
          <p:cNvPr id="526" name="Google Shape;526;g2ca1df98ce5_1_0"/>
          <p:cNvSpPr/>
          <p:nvPr/>
        </p:nvSpPr>
        <p:spPr>
          <a:xfrm>
            <a:off x="3589493" y="2448478"/>
            <a:ext cx="1788339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Merges</a:t>
            </a:r>
            <a:endParaRPr/>
          </a:p>
        </p:txBody>
      </p:sp>
      <p:sp>
        <p:nvSpPr>
          <p:cNvPr id="527" name="Google Shape;527;g2ca1df98ce5_1_0"/>
          <p:cNvSpPr/>
          <p:nvPr/>
        </p:nvSpPr>
        <p:spPr>
          <a:xfrm>
            <a:off x="3589493" y="1419769"/>
            <a:ext cx="1788339" cy="6958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Fragments</a:t>
            </a:r>
            <a:endParaRPr/>
          </a:p>
        </p:txBody>
      </p:sp>
      <p:cxnSp>
        <p:nvCxnSpPr>
          <p:cNvPr id="528" name="Google Shape;528;g2ca1df98ce5_1_0"/>
          <p:cNvCxnSpPr>
            <a:stCxn id="527" idx="2"/>
            <a:endCxn id="526" idx="0"/>
          </p:cNvCxnSpPr>
          <p:nvPr/>
        </p:nvCxnSpPr>
        <p:spPr>
          <a:xfrm>
            <a:off x="4483663" y="2115592"/>
            <a:ext cx="0" cy="333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29" name="Google Shape;529;g2ca1df98ce5_1_0"/>
          <p:cNvCxnSpPr>
            <a:stCxn id="526" idx="3"/>
            <a:endCxn id="522" idx="1"/>
          </p:cNvCxnSpPr>
          <p:nvPr/>
        </p:nvCxnSpPr>
        <p:spPr>
          <a:xfrm>
            <a:off x="5377832" y="2796390"/>
            <a:ext cx="7494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0" name="Google Shape;530;g2ca1df98ce5_1_0"/>
          <p:cNvCxnSpPr>
            <a:stCxn id="522" idx="2"/>
            <a:endCxn id="523" idx="0"/>
          </p:cNvCxnSpPr>
          <p:nvPr/>
        </p:nvCxnSpPr>
        <p:spPr>
          <a:xfrm>
            <a:off x="7021445" y="3144301"/>
            <a:ext cx="0" cy="348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31" name="Google Shape;531;g2ca1df98ce5_1_0"/>
          <p:cNvCxnSpPr>
            <a:stCxn id="523" idx="2"/>
            <a:endCxn id="524" idx="0"/>
          </p:cNvCxnSpPr>
          <p:nvPr/>
        </p:nvCxnSpPr>
        <p:spPr>
          <a:xfrm>
            <a:off x="7021443" y="4188036"/>
            <a:ext cx="0" cy="351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32" name="Google Shape;532;g2ca1df98ce5_1_0"/>
          <p:cNvCxnSpPr>
            <a:stCxn id="524" idx="2"/>
          </p:cNvCxnSpPr>
          <p:nvPr/>
        </p:nvCxnSpPr>
        <p:spPr>
          <a:xfrm>
            <a:off x="7021443" y="5235326"/>
            <a:ext cx="0" cy="338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33" name="Google Shape;533;g2ca1df98ce5_1_0"/>
          <p:cNvCxnSpPr>
            <a:stCxn id="526" idx="2"/>
          </p:cNvCxnSpPr>
          <p:nvPr/>
        </p:nvCxnSpPr>
        <p:spPr>
          <a:xfrm>
            <a:off x="4483663" y="3144301"/>
            <a:ext cx="0" cy="2429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34" name="Google Shape;534;g2ca1df98ce5_1_0"/>
          <p:cNvGrpSpPr/>
          <p:nvPr/>
        </p:nvGrpSpPr>
        <p:grpSpPr>
          <a:xfrm>
            <a:off x="407298" y="1405737"/>
            <a:ext cx="2965311" cy="709855"/>
            <a:chOff x="323042" y="2706542"/>
            <a:chExt cx="3261842" cy="780841"/>
          </a:xfrm>
        </p:grpSpPr>
        <p:sp>
          <p:nvSpPr>
            <p:cNvPr id="535" name="Google Shape;535;g2ca1df98ce5_1_0"/>
            <p:cNvSpPr/>
            <p:nvPr/>
          </p:nvSpPr>
          <p:spPr>
            <a:xfrm>
              <a:off x="323042" y="2706542"/>
              <a:ext cx="3261841" cy="780841"/>
            </a:xfrm>
            <a:prstGeom prst="roundRect">
              <a:avLst>
                <a:gd name="adj" fmla="val 108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536" name="Google Shape;536;g2ca1df98ce5_1_0"/>
            <p:cNvPicPr preferRelativeResize="0"/>
            <p:nvPr/>
          </p:nvPicPr>
          <p:blipFill rotWithShape="1">
            <a:blip r:embed="rId4">
              <a:alphaModFix/>
            </a:blip>
            <a:srcRect b="32064"/>
            <a:stretch/>
          </p:blipFill>
          <p:spPr>
            <a:xfrm>
              <a:off x="323043" y="2718627"/>
              <a:ext cx="3261841" cy="768756"/>
            </a:xfrm>
            <a:prstGeom prst="roundRect">
              <a:avLst>
                <a:gd name="adj" fmla="val 31535"/>
              </a:avLst>
            </a:prstGeom>
            <a:noFill/>
            <a:ln>
              <a:noFill/>
            </a:ln>
          </p:spPr>
        </p:pic>
      </p:grpSp>
      <p:sp>
        <p:nvSpPr>
          <p:cNvPr id="537" name="Google Shape;537;g2ca1df98ce5_1_0"/>
          <p:cNvSpPr txBox="1">
            <a:spLocks noGrp="1"/>
          </p:cNvSpPr>
          <p:nvPr>
            <p:ph type="body" idx="1"/>
          </p:nvPr>
        </p:nvSpPr>
        <p:spPr>
          <a:xfrm>
            <a:off x="482822" y="3252999"/>
            <a:ext cx="2889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800"/>
              <a:t>Med-chemists for design &amp; curation?</a:t>
            </a:r>
            <a:endParaRPr/>
          </a:p>
        </p:txBody>
      </p:sp>
      <p:sp>
        <p:nvSpPr>
          <p:cNvPr id="538" name="Google Shape;538;g2ca1df98ce5_1_0"/>
          <p:cNvSpPr txBox="1"/>
          <p:nvPr/>
        </p:nvSpPr>
        <p:spPr>
          <a:xfrm>
            <a:off x="8056967" y="2443796"/>
            <a:ext cx="2889785" cy="69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Retro-synthetic elaboration with Syndirella</a:t>
            </a:r>
            <a:endParaRPr/>
          </a:p>
        </p:txBody>
      </p:sp>
      <p:sp>
        <p:nvSpPr>
          <p:cNvPr id="539" name="Google Shape;539;g2ca1df98ce5_1_0"/>
          <p:cNvSpPr txBox="1"/>
          <p:nvPr/>
        </p:nvSpPr>
        <p:spPr>
          <a:xfrm>
            <a:off x="8056967" y="3487668"/>
            <a:ext cx="2889785" cy="69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Interaction and cost driven selection with HIPPO</a:t>
            </a:r>
            <a:endParaRPr/>
          </a:p>
        </p:txBody>
      </p:sp>
      <p:sp>
        <p:nvSpPr>
          <p:cNvPr id="540" name="Google Shape;540;g2ca1df98ce5_1_0"/>
          <p:cNvSpPr txBox="1"/>
          <p:nvPr/>
        </p:nvSpPr>
        <p:spPr>
          <a:xfrm>
            <a:off x="8056967" y="4539633"/>
            <a:ext cx="2889785" cy="69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Chemist Assisted Robotics platform at RCaH</a:t>
            </a:r>
            <a:endParaRPr sz="1800" b="0" i="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a1df98ce5_1_102"/>
          <p:cNvSpPr txBox="1">
            <a:spLocks noGrp="1"/>
          </p:cNvSpPr>
          <p:nvPr>
            <p:ph type="title"/>
          </p:nvPr>
        </p:nvSpPr>
        <p:spPr>
          <a:xfrm>
            <a:off x="238358" y="367161"/>
            <a:ext cx="10071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None/>
            </a:pPr>
            <a:r>
              <a:rPr lang="en-GB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algorithms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6" name="Google Shape;546;g2ca1df98ce5_1_102" descr="A person in a striped shi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5" y="1268604"/>
            <a:ext cx="1060778" cy="10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ca1df98ce5_1_102" descr="A picture containing clothing, person, academic costume, commenceme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639" y="114737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ca1df98ce5_1_102" descr="A picture containing text, diagram, screensho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24" y="2217872"/>
            <a:ext cx="5886605" cy="44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ca1df98ce5_1_102"/>
          <p:cNvSpPr txBox="1"/>
          <p:nvPr/>
        </p:nvSpPr>
        <p:spPr>
          <a:xfrm>
            <a:off x="7176383" y="1234675"/>
            <a:ext cx="25426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Fragmenstein</a:t>
            </a:r>
            <a:endParaRPr sz="2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g2ca1df98ce5_1_102"/>
          <p:cNvSpPr txBox="1"/>
          <p:nvPr/>
        </p:nvSpPr>
        <p:spPr>
          <a:xfrm>
            <a:off x="1362525" y="1265438"/>
            <a:ext cx="315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Knitwork</a:t>
            </a:r>
            <a:endParaRPr/>
          </a:p>
        </p:txBody>
      </p:sp>
      <p:sp>
        <p:nvSpPr>
          <p:cNvPr id="551" name="Google Shape;551;g2ca1df98ce5_1_102"/>
          <p:cNvSpPr txBox="1"/>
          <p:nvPr/>
        </p:nvSpPr>
        <p:spPr>
          <a:xfrm>
            <a:off x="7171793" y="1751308"/>
            <a:ext cx="1519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Ferla</a:t>
            </a:r>
            <a:endParaRPr sz="18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g2ca1df98ce5_1_102" descr="A qr code with a blue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0604" y="1102643"/>
            <a:ext cx="1519568" cy="151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ca1df98ce5_1_102"/>
          <p:cNvSpPr txBox="1"/>
          <p:nvPr/>
        </p:nvSpPr>
        <p:spPr>
          <a:xfrm>
            <a:off x="1311930" y="1822852"/>
            <a:ext cx="1813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Steph Wills</a:t>
            </a:r>
            <a:endParaRPr/>
          </a:p>
        </p:txBody>
      </p:sp>
      <p:pic>
        <p:nvPicPr>
          <p:cNvPr id="554" name="Google Shape;554;g2ca1df98ce5_1_102" descr="Acquisition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5860712" y="4515215"/>
            <a:ext cx="2075455" cy="207545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ca1df98ce5_1_102"/>
          <p:cNvSpPr txBox="1"/>
          <p:nvPr/>
        </p:nvSpPr>
        <p:spPr>
          <a:xfrm>
            <a:off x="7839152" y="5062168"/>
            <a:ext cx="415102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iteration follow-up designs directly from experimental data</a:t>
            </a:r>
            <a:endParaRPr/>
          </a:p>
        </p:txBody>
      </p:sp>
      <p:sp>
        <p:nvSpPr>
          <p:cNvPr id="556" name="Google Shape;556;g2ca1df98ce5_1_102"/>
          <p:cNvSpPr txBox="1"/>
          <p:nvPr/>
        </p:nvSpPr>
        <p:spPr>
          <a:xfrm>
            <a:off x="92598" y="6590670"/>
            <a:ext cx="481107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Wills, S et al. </a:t>
            </a:r>
            <a:r>
              <a:rPr lang="en-GB" sz="11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 Chem Inf Model</a:t>
            </a: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</a:t>
            </a: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1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</a:t>
            </a: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(11), 3423–3437</a:t>
            </a:r>
            <a:endParaRPr/>
          </a:p>
        </p:txBody>
      </p:sp>
      <p:pic>
        <p:nvPicPr>
          <p:cNvPr id="557" name="Google Shape;557;g2ca1df98ce5_1_102" descr="A qr code with a few squar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23164" y="1065461"/>
            <a:ext cx="1116329" cy="111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ca1df98ce5_1_10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1187" y="2645769"/>
            <a:ext cx="6200813" cy="23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a13032d16_0_44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818"/>
              <a:buFont typeface="Helvetica Neue"/>
              <a:buNone/>
            </a:pPr>
            <a:r>
              <a:rPr lang="en-GB"/>
              <a:t>Fast Forward Fragments</a:t>
            </a:r>
            <a:endParaRPr/>
          </a:p>
        </p:txBody>
      </p:sp>
      <p:pic>
        <p:nvPicPr>
          <p:cNvPr id="564" name="Google Shape;564;g2ca13032d16_0_44"/>
          <p:cNvPicPr preferRelativeResize="0"/>
          <p:nvPr/>
        </p:nvPicPr>
        <p:blipFill rotWithShape="1">
          <a:blip r:embed="rId3">
            <a:alphaModFix/>
          </a:blip>
          <a:srcRect l="2049" t="19810" r="2174" b="6735"/>
          <a:stretch/>
        </p:blipFill>
        <p:spPr>
          <a:xfrm>
            <a:off x="445062" y="2477395"/>
            <a:ext cx="2889900" cy="63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65" name="Google Shape;565;g2ca13032d16_0_44"/>
          <p:cNvSpPr/>
          <p:nvPr/>
        </p:nvSpPr>
        <p:spPr>
          <a:xfrm>
            <a:off x="6127275" y="2448478"/>
            <a:ext cx="17883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Elaborations</a:t>
            </a:r>
            <a:endParaRPr/>
          </a:p>
        </p:txBody>
      </p:sp>
      <p:sp>
        <p:nvSpPr>
          <p:cNvPr id="566" name="Google Shape;566;g2ca13032d16_0_44"/>
          <p:cNvSpPr/>
          <p:nvPr/>
        </p:nvSpPr>
        <p:spPr>
          <a:xfrm>
            <a:off x="6127273" y="3492213"/>
            <a:ext cx="17883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Sampling</a:t>
            </a:r>
            <a:endParaRPr/>
          </a:p>
        </p:txBody>
      </p:sp>
      <p:sp>
        <p:nvSpPr>
          <p:cNvPr id="567" name="Google Shape;567;g2ca13032d16_0_44"/>
          <p:cNvSpPr/>
          <p:nvPr/>
        </p:nvSpPr>
        <p:spPr>
          <a:xfrm>
            <a:off x="6127273" y="4539503"/>
            <a:ext cx="17883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Robotic Synthesis</a:t>
            </a:r>
            <a:endParaRPr/>
          </a:p>
        </p:txBody>
      </p:sp>
      <p:sp>
        <p:nvSpPr>
          <p:cNvPr id="568" name="Google Shape;568;g2ca13032d16_0_44"/>
          <p:cNvSpPr/>
          <p:nvPr/>
        </p:nvSpPr>
        <p:spPr>
          <a:xfrm>
            <a:off x="3589493" y="5573472"/>
            <a:ext cx="43260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Follow-Up Experiment</a:t>
            </a:r>
            <a:endParaRPr/>
          </a:p>
        </p:txBody>
      </p:sp>
      <p:sp>
        <p:nvSpPr>
          <p:cNvPr id="569" name="Google Shape;569;g2ca13032d16_0_44"/>
          <p:cNvSpPr/>
          <p:nvPr/>
        </p:nvSpPr>
        <p:spPr>
          <a:xfrm>
            <a:off x="3589493" y="2448478"/>
            <a:ext cx="17883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Merges</a:t>
            </a:r>
            <a:endParaRPr/>
          </a:p>
        </p:txBody>
      </p:sp>
      <p:sp>
        <p:nvSpPr>
          <p:cNvPr id="570" name="Google Shape;570;g2ca13032d16_0_44"/>
          <p:cNvSpPr/>
          <p:nvPr/>
        </p:nvSpPr>
        <p:spPr>
          <a:xfrm>
            <a:off x="3589493" y="1419769"/>
            <a:ext cx="1788300" cy="69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Fragments</a:t>
            </a:r>
            <a:endParaRPr/>
          </a:p>
        </p:txBody>
      </p:sp>
      <p:cxnSp>
        <p:nvCxnSpPr>
          <p:cNvPr id="571" name="Google Shape;571;g2ca13032d16_0_44"/>
          <p:cNvCxnSpPr>
            <a:stCxn id="570" idx="2"/>
            <a:endCxn id="569" idx="0"/>
          </p:cNvCxnSpPr>
          <p:nvPr/>
        </p:nvCxnSpPr>
        <p:spPr>
          <a:xfrm>
            <a:off x="4483643" y="2115469"/>
            <a:ext cx="0" cy="333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72" name="Google Shape;572;g2ca13032d16_0_44"/>
          <p:cNvCxnSpPr>
            <a:stCxn id="569" idx="3"/>
            <a:endCxn id="565" idx="1"/>
          </p:cNvCxnSpPr>
          <p:nvPr/>
        </p:nvCxnSpPr>
        <p:spPr>
          <a:xfrm>
            <a:off x="5377793" y="2796328"/>
            <a:ext cx="7494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3" name="Google Shape;573;g2ca13032d16_0_44"/>
          <p:cNvCxnSpPr>
            <a:stCxn id="565" idx="2"/>
            <a:endCxn id="566" idx="0"/>
          </p:cNvCxnSpPr>
          <p:nvPr/>
        </p:nvCxnSpPr>
        <p:spPr>
          <a:xfrm>
            <a:off x="7021425" y="3144178"/>
            <a:ext cx="0" cy="348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74" name="Google Shape;574;g2ca13032d16_0_44"/>
          <p:cNvCxnSpPr>
            <a:stCxn id="566" idx="2"/>
            <a:endCxn id="567" idx="0"/>
          </p:cNvCxnSpPr>
          <p:nvPr/>
        </p:nvCxnSpPr>
        <p:spPr>
          <a:xfrm>
            <a:off x="7021423" y="4187913"/>
            <a:ext cx="0" cy="351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75" name="Google Shape;575;g2ca13032d16_0_44"/>
          <p:cNvCxnSpPr>
            <a:stCxn id="567" idx="2"/>
          </p:cNvCxnSpPr>
          <p:nvPr/>
        </p:nvCxnSpPr>
        <p:spPr>
          <a:xfrm>
            <a:off x="7021423" y="5235203"/>
            <a:ext cx="0" cy="338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576" name="Google Shape;576;g2ca13032d16_0_44"/>
          <p:cNvCxnSpPr>
            <a:stCxn id="569" idx="2"/>
          </p:cNvCxnSpPr>
          <p:nvPr/>
        </p:nvCxnSpPr>
        <p:spPr>
          <a:xfrm>
            <a:off x="4483643" y="3144178"/>
            <a:ext cx="0" cy="2429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77" name="Google Shape;577;g2ca13032d16_0_44"/>
          <p:cNvGrpSpPr/>
          <p:nvPr/>
        </p:nvGrpSpPr>
        <p:grpSpPr>
          <a:xfrm>
            <a:off x="407301" y="1405763"/>
            <a:ext cx="2965394" cy="709993"/>
            <a:chOff x="323042" y="2706542"/>
            <a:chExt cx="3261901" cy="780985"/>
          </a:xfrm>
        </p:grpSpPr>
        <p:sp>
          <p:nvSpPr>
            <p:cNvPr id="578" name="Google Shape;578;g2ca13032d16_0_44"/>
            <p:cNvSpPr/>
            <p:nvPr/>
          </p:nvSpPr>
          <p:spPr>
            <a:xfrm>
              <a:off x="323042" y="2706542"/>
              <a:ext cx="3261900" cy="780900"/>
            </a:xfrm>
            <a:prstGeom prst="roundRect">
              <a:avLst>
                <a:gd name="adj" fmla="val 108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579" name="Google Shape;579;g2ca13032d16_0_44"/>
            <p:cNvPicPr preferRelativeResize="0"/>
            <p:nvPr/>
          </p:nvPicPr>
          <p:blipFill rotWithShape="1">
            <a:blip r:embed="rId4">
              <a:alphaModFix/>
            </a:blip>
            <a:srcRect b="32065"/>
            <a:stretch/>
          </p:blipFill>
          <p:spPr>
            <a:xfrm>
              <a:off x="323043" y="2718627"/>
              <a:ext cx="3261900" cy="768900"/>
            </a:xfrm>
            <a:prstGeom prst="roundRect">
              <a:avLst>
                <a:gd name="adj" fmla="val 31535"/>
              </a:avLst>
            </a:prstGeom>
            <a:noFill/>
            <a:ln>
              <a:noFill/>
            </a:ln>
          </p:spPr>
        </p:pic>
      </p:grpSp>
      <p:sp>
        <p:nvSpPr>
          <p:cNvPr id="580" name="Google Shape;580;g2ca13032d16_0_44"/>
          <p:cNvSpPr txBox="1">
            <a:spLocks noGrp="1"/>
          </p:cNvSpPr>
          <p:nvPr>
            <p:ph type="body" idx="1"/>
          </p:nvPr>
        </p:nvSpPr>
        <p:spPr>
          <a:xfrm>
            <a:off x="482822" y="3252999"/>
            <a:ext cx="2889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800"/>
              <a:t>Med-chemists for design &amp; curation?</a:t>
            </a:r>
            <a:endParaRPr/>
          </a:p>
        </p:txBody>
      </p:sp>
      <p:sp>
        <p:nvSpPr>
          <p:cNvPr id="581" name="Google Shape;581;g2ca13032d16_0_44"/>
          <p:cNvSpPr txBox="1"/>
          <p:nvPr/>
        </p:nvSpPr>
        <p:spPr>
          <a:xfrm>
            <a:off x="8056967" y="2443796"/>
            <a:ext cx="2889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Retro-synthetic elaboration with Syndirella</a:t>
            </a:r>
            <a:endParaRPr/>
          </a:p>
        </p:txBody>
      </p:sp>
      <p:sp>
        <p:nvSpPr>
          <p:cNvPr id="582" name="Google Shape;582;g2ca13032d16_0_44"/>
          <p:cNvSpPr txBox="1"/>
          <p:nvPr/>
        </p:nvSpPr>
        <p:spPr>
          <a:xfrm>
            <a:off x="8056967" y="3487668"/>
            <a:ext cx="2889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Interaction and cost driven selection with HIPPO</a:t>
            </a:r>
            <a:endParaRPr/>
          </a:p>
        </p:txBody>
      </p:sp>
      <p:sp>
        <p:nvSpPr>
          <p:cNvPr id="583" name="Google Shape;583;g2ca13032d16_0_44"/>
          <p:cNvSpPr txBox="1"/>
          <p:nvPr/>
        </p:nvSpPr>
        <p:spPr>
          <a:xfrm>
            <a:off x="8056967" y="4539633"/>
            <a:ext cx="2889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Chemist Assisted Robotics platform at RCaH</a:t>
            </a:r>
            <a:endParaRPr sz="1800" b="0" i="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a1df98ce5_1_36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818"/>
              <a:buFont typeface="Helvetica Neue"/>
              <a:buNone/>
            </a:pPr>
            <a:r>
              <a:rPr lang="en-GB">
                <a:solidFill>
                  <a:schemeClr val="lt1"/>
                </a:solidFill>
              </a:rPr>
              <a:t>Formulaic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9" name="Google Shape;589;g2ca1df98ce5_1_36"/>
          <p:cNvSpPr/>
          <p:nvPr/>
        </p:nvSpPr>
        <p:spPr>
          <a:xfrm>
            <a:off x="232415" y="1043610"/>
            <a:ext cx="3677479" cy="5655168"/>
          </a:xfrm>
          <a:prstGeom prst="rect">
            <a:avLst/>
          </a:prstGeom>
          <a:solidFill>
            <a:srgbClr val="EFFB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g2ca1df98ce5_1_36"/>
          <p:cNvSpPr/>
          <p:nvPr/>
        </p:nvSpPr>
        <p:spPr>
          <a:xfrm>
            <a:off x="4257260" y="1043609"/>
            <a:ext cx="3677479" cy="5655169"/>
          </a:xfrm>
          <a:prstGeom prst="rect">
            <a:avLst/>
          </a:prstGeom>
          <a:solidFill>
            <a:srgbClr val="E1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g2ca1df98ce5_1_36"/>
          <p:cNvSpPr/>
          <p:nvPr/>
        </p:nvSpPr>
        <p:spPr>
          <a:xfrm>
            <a:off x="8282106" y="1043609"/>
            <a:ext cx="3677479" cy="565516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2" name="Google Shape;592;g2ca1df98ce5_1_36" descr="A cartoon hippo with a molecule structure in its mout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058" y="1232383"/>
            <a:ext cx="3625882" cy="207193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ca1df98ce5_1_36"/>
          <p:cNvSpPr txBox="1"/>
          <p:nvPr/>
        </p:nvSpPr>
        <p:spPr>
          <a:xfrm>
            <a:off x="4323168" y="3379103"/>
            <a:ext cx="354566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driven compound set optimization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Profile and fingerprint protein-ligand interactions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reactant (BB) subsets within a budget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follow-up priorities / experimental hypotheses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Rank and optimize the BBSs</a:t>
            </a:r>
            <a:endParaRPr/>
          </a:p>
        </p:txBody>
      </p:sp>
      <p:cxnSp>
        <p:nvCxnSpPr>
          <p:cNvPr id="594" name="Google Shape;594;g2ca1df98ce5_1_36"/>
          <p:cNvCxnSpPr/>
          <p:nvPr/>
        </p:nvCxnSpPr>
        <p:spPr>
          <a:xfrm>
            <a:off x="3548270" y="3886200"/>
            <a:ext cx="1113183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5" name="Google Shape;595;g2ca1df98ce5_1_36"/>
          <p:cNvCxnSpPr/>
          <p:nvPr/>
        </p:nvCxnSpPr>
        <p:spPr>
          <a:xfrm>
            <a:off x="7593496" y="3886200"/>
            <a:ext cx="1113183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6" name="Google Shape;596;g2ca1df98ce5_1_36"/>
          <p:cNvSpPr txBox="1"/>
          <p:nvPr/>
        </p:nvSpPr>
        <p:spPr>
          <a:xfrm>
            <a:off x="4470951" y="6316213"/>
            <a:ext cx="32500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Diamond / Max Winokan</a:t>
            </a:r>
            <a:endParaRPr/>
          </a:p>
        </p:txBody>
      </p:sp>
      <p:sp>
        <p:nvSpPr>
          <p:cNvPr id="597" name="Google Shape;597;g2ca1df98ce5_1_36"/>
          <p:cNvSpPr txBox="1"/>
          <p:nvPr/>
        </p:nvSpPr>
        <p:spPr>
          <a:xfrm>
            <a:off x="8496298" y="6316213"/>
            <a:ext cx="32500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Diamond / Warren Thompson</a:t>
            </a:r>
            <a:endParaRPr/>
          </a:p>
        </p:txBody>
      </p:sp>
      <p:sp>
        <p:nvSpPr>
          <p:cNvPr id="598" name="Google Shape;598;g2ca1df98ce5_1_36"/>
          <p:cNvSpPr txBox="1"/>
          <p:nvPr/>
        </p:nvSpPr>
        <p:spPr>
          <a:xfrm>
            <a:off x="8348013" y="3379103"/>
            <a:ext cx="354566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Digitized chemistry platform for rapid (&lt;4 weeks) and low-cost (&lt;£10k) follow-ups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Multi-step synthesis to escape the catalogue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Encoded recipes for adding and optimizing new chemistry</a:t>
            </a:r>
            <a:endParaRPr/>
          </a:p>
        </p:txBody>
      </p:sp>
      <p:sp>
        <p:nvSpPr>
          <p:cNvPr id="599" name="Google Shape;599;g2ca1df98ce5_1_36"/>
          <p:cNvSpPr txBox="1"/>
          <p:nvPr/>
        </p:nvSpPr>
        <p:spPr>
          <a:xfrm>
            <a:off x="445606" y="6316213"/>
            <a:ext cx="32500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Oxford / Kate Fieseler</a:t>
            </a:r>
            <a:endParaRPr/>
          </a:p>
        </p:txBody>
      </p:sp>
      <p:pic>
        <p:nvPicPr>
          <p:cNvPr id="600" name="Google Shape;600;g2ca1df98ce5_1_36" descr="A book with a science them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128" y="1149948"/>
            <a:ext cx="2279052" cy="227905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ca1df98ce5_1_36"/>
          <p:cNvSpPr txBox="1"/>
          <p:nvPr/>
        </p:nvSpPr>
        <p:spPr>
          <a:xfrm>
            <a:off x="297822" y="3429000"/>
            <a:ext cx="354566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Retrosynthesis Directed Elaborations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with fragment merges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Synthesis routes via Manifold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Vary reactants while constraining reaction sites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 combinatorial expansion of product comps.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 w/ Fragmenstein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2" name="Google Shape;602;g2ca1df98ce5_1_36" descr="A close-up of a machi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3356" t="12860" r="25537" b="10878"/>
          <a:stretch/>
        </p:blipFill>
        <p:spPr>
          <a:xfrm>
            <a:off x="8835565" y="1254345"/>
            <a:ext cx="2466452" cy="207025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2ca1df98ce5_1_36"/>
          <p:cNvSpPr txBox="1"/>
          <p:nvPr/>
        </p:nvSpPr>
        <p:spPr>
          <a:xfrm>
            <a:off x="8800947" y="3270459"/>
            <a:ext cx="263979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57cbf67b2_1_103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800"/>
              <a:t>Crystallographic fragment screen – summary</a:t>
            </a:r>
            <a:endParaRPr sz="3800"/>
          </a:p>
        </p:txBody>
      </p:sp>
      <p:sp>
        <p:nvSpPr>
          <p:cNvPr id="142" name="Google Shape;142;g2c57cbf67b2_1_103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7174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43" name="Google Shape;143;g2c57cbf67b2_1_103"/>
          <p:cNvSpPr txBox="1"/>
          <p:nvPr/>
        </p:nvSpPr>
        <p:spPr>
          <a:xfrm>
            <a:off x="6096000" y="1349850"/>
            <a:ext cx="57285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Fragments soaked</a:t>
            </a: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1385 (DSi-Poised Library, Minifrags, Fraglites, Peplites, York 3D, SpotXplorer, Enamine Essential Fragments)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successfully collected and processed: </a:t>
            </a: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1082 datasets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 identification: </a:t>
            </a: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fragment hits (66 in active site, 4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sub-sites close to the active site)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PoseButcher site analysis: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Ribose-binding site: 42 observations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Phosphate-binding site: 26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Oxyanion site: 61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Adenine site: 188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Fragalysis upload: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CHIKV_Mac: Fragalysis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g2c57cbf67b2_1_103"/>
          <p:cNvGrpSpPr/>
          <p:nvPr/>
        </p:nvGrpSpPr>
        <p:grpSpPr>
          <a:xfrm>
            <a:off x="792050" y="1455900"/>
            <a:ext cx="5142300" cy="4867500"/>
            <a:chOff x="792050" y="1455900"/>
            <a:chExt cx="5142300" cy="4867500"/>
          </a:xfrm>
        </p:grpSpPr>
        <p:pic>
          <p:nvPicPr>
            <p:cNvPr id="145" name="Google Shape;145;g2c57cbf67b2_1_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2050" y="1455900"/>
              <a:ext cx="5142300" cy="4867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6" name="Google Shape;146;g2c57cbf67b2_1_103"/>
            <p:cNvSpPr/>
            <p:nvPr/>
          </p:nvSpPr>
          <p:spPr>
            <a:xfrm>
              <a:off x="5269800" y="2212775"/>
              <a:ext cx="516900" cy="516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a1df98ce5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g2ca1df98ce5_1_63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758" cy="57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None/>
            </a:pPr>
            <a:r>
              <a:rPr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Elaboration around merges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11" name="Google Shape;611;g2ca1df98ce5_1_63"/>
          <p:cNvGrpSpPr/>
          <p:nvPr/>
        </p:nvGrpSpPr>
        <p:grpSpPr>
          <a:xfrm>
            <a:off x="-230520" y="941819"/>
            <a:ext cx="12510316" cy="5414531"/>
            <a:chOff x="-349790" y="999678"/>
            <a:chExt cx="12510316" cy="5414531"/>
          </a:xfrm>
        </p:grpSpPr>
        <p:sp>
          <p:nvSpPr>
            <p:cNvPr id="612" name="Google Shape;612;g2ca1df98ce5_1_63"/>
            <p:cNvSpPr/>
            <p:nvPr/>
          </p:nvSpPr>
          <p:spPr>
            <a:xfrm rot="10800000">
              <a:off x="3295597" y="3981127"/>
              <a:ext cx="4783439" cy="4233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0CECE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613" name="Google Shape;613;g2ca1df98ce5_1_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374" y="1078002"/>
              <a:ext cx="2878435" cy="292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2ca1df98ce5_1_63"/>
            <p:cNvSpPr/>
            <p:nvPr/>
          </p:nvSpPr>
          <p:spPr>
            <a:xfrm>
              <a:off x="2840963" y="3445991"/>
              <a:ext cx="2219172" cy="4233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0CECE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615" name="Google Shape;615;g2ca1df98ce5_1_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50618" y="999678"/>
              <a:ext cx="2878435" cy="292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g2ca1df98ce5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349790" y="1078003"/>
              <a:ext cx="3113459" cy="3163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2ca1df98ce5_1_63"/>
            <p:cNvSpPr txBox="1"/>
            <p:nvPr/>
          </p:nvSpPr>
          <p:spPr>
            <a:xfrm>
              <a:off x="6" y="1350984"/>
              <a:ext cx="136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INPUT:</a:t>
              </a:r>
              <a:endParaRPr/>
            </a:p>
          </p:txBody>
        </p:sp>
        <p:pic>
          <p:nvPicPr>
            <p:cNvPr id="618" name="Google Shape;618;g2ca1df98ce5_1_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25840" y="3840285"/>
              <a:ext cx="2412071" cy="1357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g2ca1df98ce5_1_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36990" y="5056421"/>
              <a:ext cx="2189980" cy="1357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g2ca1df98ce5_1_63"/>
            <p:cNvPicPr preferRelativeResize="0"/>
            <p:nvPr/>
          </p:nvPicPr>
          <p:blipFill rotWithShape="1">
            <a:blip r:embed="rId8">
              <a:alphaModFix/>
            </a:blip>
            <a:srcRect r="49414"/>
            <a:stretch/>
          </p:blipFill>
          <p:spPr>
            <a:xfrm>
              <a:off x="8047837" y="3096262"/>
              <a:ext cx="1733042" cy="474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g2ca1df98ce5_1_63"/>
            <p:cNvSpPr txBox="1"/>
            <p:nvPr/>
          </p:nvSpPr>
          <p:spPr>
            <a:xfrm>
              <a:off x="7940429" y="1883309"/>
              <a:ext cx="3201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Retrosynthesis search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GB"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Chemist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GB"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Algorithmic </a:t>
              </a:r>
              <a:endParaRPr/>
            </a:p>
          </p:txBody>
        </p:sp>
        <p:sp>
          <p:nvSpPr>
            <p:cNvPr id="622" name="Google Shape;622;g2ca1df98ce5_1_63"/>
            <p:cNvSpPr txBox="1"/>
            <p:nvPr/>
          </p:nvSpPr>
          <p:spPr>
            <a:xfrm>
              <a:off x="10106155" y="3396987"/>
              <a:ext cx="2054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Amidation</a:t>
              </a:r>
              <a:endPara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" name="Google Shape;623;g2ca1df98ce5_1_63"/>
            <p:cNvSpPr txBox="1"/>
            <p:nvPr/>
          </p:nvSpPr>
          <p:spPr>
            <a:xfrm>
              <a:off x="8105247" y="4023204"/>
              <a:ext cx="1672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Primary amine</a:t>
              </a:r>
              <a:endParaRPr/>
            </a:p>
          </p:txBody>
        </p:sp>
        <p:sp>
          <p:nvSpPr>
            <p:cNvPr id="624" name="Google Shape;624;g2ca1df98ce5_1_63"/>
            <p:cNvSpPr txBox="1"/>
            <p:nvPr/>
          </p:nvSpPr>
          <p:spPr>
            <a:xfrm>
              <a:off x="8342291" y="5496028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Carboxylic acid</a:t>
              </a:r>
              <a:endParaRPr/>
            </a:p>
          </p:txBody>
        </p:sp>
        <p:sp>
          <p:nvSpPr>
            <p:cNvPr id="625" name="Google Shape;625;g2ca1df98ce5_1_63"/>
            <p:cNvSpPr/>
            <p:nvPr/>
          </p:nvSpPr>
          <p:spPr>
            <a:xfrm>
              <a:off x="9744307" y="3900495"/>
              <a:ext cx="475785" cy="442475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6" name="Google Shape;626;g2ca1df98ce5_1_63"/>
            <p:cNvSpPr/>
            <p:nvPr/>
          </p:nvSpPr>
          <p:spPr>
            <a:xfrm>
              <a:off x="11070016" y="5495422"/>
              <a:ext cx="967895" cy="900132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7" name="Google Shape;627;g2ca1df98ce5_1_63"/>
            <p:cNvSpPr txBox="1"/>
            <p:nvPr/>
          </p:nvSpPr>
          <p:spPr>
            <a:xfrm>
              <a:off x="115905" y="3454684"/>
              <a:ext cx="268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Inspiration fragments</a:t>
              </a:r>
              <a:endParaRPr/>
            </a:p>
          </p:txBody>
        </p:sp>
        <p:sp>
          <p:nvSpPr>
            <p:cNvPr id="628" name="Google Shape;628;g2ca1df98ce5_1_63"/>
            <p:cNvSpPr txBox="1"/>
            <p:nvPr/>
          </p:nvSpPr>
          <p:spPr>
            <a:xfrm>
              <a:off x="5431106" y="3403509"/>
              <a:ext cx="250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Merged compound</a:t>
              </a:r>
              <a:endParaRPr/>
            </a:p>
          </p:txBody>
        </p:sp>
        <p:sp>
          <p:nvSpPr>
            <p:cNvPr id="629" name="Google Shape;629;g2ca1df98ce5_1_63"/>
            <p:cNvSpPr/>
            <p:nvPr/>
          </p:nvSpPr>
          <p:spPr>
            <a:xfrm>
              <a:off x="7674404" y="3393568"/>
              <a:ext cx="2545687" cy="4233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0CECE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630" name="Google Shape;630;g2ca1df98ce5_1_63" descr="A molecule structure with grey and red balls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745087" y="4241828"/>
              <a:ext cx="2896028" cy="20175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31" name="Google Shape;631;g2ca1df98ce5_1_63"/>
            <p:cNvSpPr/>
            <p:nvPr/>
          </p:nvSpPr>
          <p:spPr>
            <a:xfrm rot="10800000">
              <a:off x="6752056" y="5486455"/>
              <a:ext cx="1573014" cy="4233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0CECE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2" name="Google Shape;632;g2ca1df98ce5_1_63"/>
            <p:cNvSpPr txBox="1"/>
            <p:nvPr/>
          </p:nvSpPr>
          <p:spPr>
            <a:xfrm>
              <a:off x="6673075" y="4600974"/>
              <a:ext cx="20543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Superstructure search of reactants in catalogues</a:t>
              </a:r>
              <a:endParaRPr/>
            </a:p>
          </p:txBody>
        </p:sp>
        <p:sp>
          <p:nvSpPr>
            <p:cNvPr id="633" name="Google Shape;633;g2ca1df98ce5_1_63"/>
            <p:cNvSpPr txBox="1"/>
            <p:nvPr/>
          </p:nvSpPr>
          <p:spPr>
            <a:xfrm>
              <a:off x="-42170" y="3836459"/>
              <a:ext cx="205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OUTPUT:</a:t>
              </a:r>
              <a:endParaRPr/>
            </a:p>
          </p:txBody>
        </p:sp>
        <p:pic>
          <p:nvPicPr>
            <p:cNvPr id="634" name="Google Shape;634;g2ca1df98ce5_1_63" descr="A structure of a molecule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71779" y="4280932"/>
              <a:ext cx="2844156" cy="198142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35" name="Google Shape;635;g2ca1df98ce5_1_63"/>
            <p:cNvSpPr txBox="1"/>
            <p:nvPr/>
          </p:nvSpPr>
          <p:spPr>
            <a:xfrm>
              <a:off x="10284384" y="2475368"/>
              <a:ext cx="13388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Reactants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a13032d16_0_68"/>
          <p:cNvSpPr txBox="1">
            <a:spLocks noGrp="1"/>
          </p:cNvSpPr>
          <p:nvPr>
            <p:ph type="title"/>
          </p:nvPr>
        </p:nvSpPr>
        <p:spPr>
          <a:xfrm>
            <a:off x="181714" y="317984"/>
            <a:ext cx="10071900" cy="57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Exploration Opportunities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2" name="Google Shape;642;g2ca13032d16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800" y="1139976"/>
            <a:ext cx="6130402" cy="5660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2ca13032d16_0_68"/>
          <p:cNvCxnSpPr/>
          <p:nvPr/>
        </p:nvCxnSpPr>
        <p:spPr>
          <a:xfrm rot="10800000">
            <a:off x="8151625" y="2779300"/>
            <a:ext cx="2075100" cy="948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4" name="Google Shape;644;g2ca13032d16_0_68"/>
          <p:cNvSpPr txBox="1"/>
          <p:nvPr/>
        </p:nvSpPr>
        <p:spPr>
          <a:xfrm>
            <a:off x="10226725" y="2542300"/>
            <a:ext cx="1659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Arg144 cryptic pocket merges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g2ca13032d16_0_68"/>
          <p:cNvCxnSpPr/>
          <p:nvPr/>
        </p:nvCxnSpPr>
        <p:spPr>
          <a:xfrm rot="10800000">
            <a:off x="7134950" y="5275225"/>
            <a:ext cx="2143800" cy="63600"/>
          </a:xfrm>
          <a:prstGeom prst="straightConnector1">
            <a:avLst/>
          </a:prstGeom>
          <a:noFill/>
          <a:ln w="76200" cap="flat" cmpd="sng">
            <a:solidFill>
              <a:srgbClr val="2E75B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g2ca13032d16_0_68"/>
          <p:cNvSpPr txBox="1"/>
          <p:nvPr/>
        </p:nvSpPr>
        <p:spPr>
          <a:xfrm>
            <a:off x="9252425" y="5138700"/>
            <a:ext cx="28071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Fstein_pures_oxyanion_batch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2ca13032d16_0_68"/>
          <p:cNvSpPr txBox="1"/>
          <p:nvPr/>
        </p:nvSpPr>
        <p:spPr>
          <a:xfrm>
            <a:off x="9209950" y="4179850"/>
            <a:ext cx="28071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Fstein_pures_others_batch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8" name="Google Shape;648;g2ca13032d16_0_68"/>
          <p:cNvCxnSpPr/>
          <p:nvPr/>
        </p:nvCxnSpPr>
        <p:spPr>
          <a:xfrm rot="10800000">
            <a:off x="7035150" y="4227475"/>
            <a:ext cx="2227800" cy="1581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2ca13032d16_0_68"/>
          <p:cNvCxnSpPr/>
          <p:nvPr/>
        </p:nvCxnSpPr>
        <p:spPr>
          <a:xfrm rot="10800000">
            <a:off x="6755900" y="3537225"/>
            <a:ext cx="2517600" cy="1953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g2ca13032d16_0_68"/>
          <p:cNvSpPr txBox="1"/>
          <p:nvPr/>
        </p:nvSpPr>
        <p:spPr>
          <a:xfrm>
            <a:off x="9252425" y="3532238"/>
            <a:ext cx="28071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Fstein_pures_adenine_batch1 &amp;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1" name="Google Shape;651;g2ca13032d16_0_68"/>
          <p:cNvCxnSpPr>
            <a:stCxn id="652" idx="3"/>
          </p:cNvCxnSpPr>
          <p:nvPr/>
        </p:nvCxnSpPr>
        <p:spPr>
          <a:xfrm rot="10800000" flipH="1">
            <a:off x="2232200" y="4017045"/>
            <a:ext cx="1648500" cy="96300"/>
          </a:xfrm>
          <a:prstGeom prst="straightConnector1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g2ca13032d16_0_68"/>
          <p:cNvSpPr txBox="1"/>
          <p:nvPr/>
        </p:nvSpPr>
        <p:spPr>
          <a:xfrm>
            <a:off x="1199600" y="3841095"/>
            <a:ext cx="10326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Knitwork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ca13032d16_0_0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Merges in Fragalysis</a:t>
            </a:r>
            <a:endParaRPr/>
          </a:p>
        </p:txBody>
      </p:sp>
      <p:graphicFrame>
        <p:nvGraphicFramePr>
          <p:cNvPr id="659" name="Google Shape;659;g2ca13032d16_0_0"/>
          <p:cNvGraphicFramePr/>
          <p:nvPr/>
        </p:nvGraphicFramePr>
        <p:xfrm>
          <a:off x="288200" y="93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{71155DF0-16F2-4D9A-9201-3C385E6CF377}</a:tableStyleId>
              </a:tblPr>
              <a:tblGrid>
                <a:gridCol w="233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Fragalysis Name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Origin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#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Curation help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Catalogue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“SeeSar_Manual”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DF &amp; JA manual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“Knitwork”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Fragment Knitwork algorithm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Desirable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REAL / MCule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“Fstein_frag_pair_pure”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Fragmenstein from SeeSAR pairs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Desirable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“Fstein_frag_pair_REAL”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Fragmenstein from SeeSAR pairs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268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Hadia has picked 36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“Fstein_rahman_REAL”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Fragmenstein from Rahman’s picked hits. Re-running to fix aromaticity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~500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Needed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REAL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“Fstein_pures_*_batch”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Fragmenstein from 72 selected hits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900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Needed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“Fstein_pures_arg144”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Fragmenstein targeting adenine &amp; arg144 cryptic pocket merges. Uses cx0270a as the reference protein.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232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Needed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0" name="Google Shape;660;g2ca13032d16_0_0"/>
          <p:cNvSpPr txBox="1"/>
          <p:nvPr/>
        </p:nvSpPr>
        <p:spPr>
          <a:xfrm>
            <a:off x="346750" y="4205750"/>
            <a:ext cx="11538900" cy="2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review compound designs in Fragalysis: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the RHS of the CHIKV_Mac fragalysis project (</a:t>
            </a:r>
            <a:r>
              <a:rPr lang="en-GB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snapshot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the compound set to review from the Compound Sets tab (you might have to scroll)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 button to show the ligand, and target icon to center on it.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 &amp; S buttons can be used to show the side-chains and surface of the reference crystal (cx0300 most sets).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F button to see the fragment inspirations for this design.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colours and view these in the ‘selected compounds’ tab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Share/save a snapshot link often to preserve the state of your Fragalysis curation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also export a CSV of your curation selections (but this does not save your Fragalysis state)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ca13032d16_0_89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Coordinating curation efforts</a:t>
            </a:r>
            <a:endParaRPr/>
          </a:p>
        </p:txBody>
      </p:sp>
      <p:graphicFrame>
        <p:nvGraphicFramePr>
          <p:cNvPr id="667" name="Google Shape;667;g2ca13032d16_0_89"/>
          <p:cNvGraphicFramePr/>
          <p:nvPr/>
        </p:nvGraphicFramePr>
        <p:xfrm>
          <a:off x="268000" y="155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{71155DF0-16F2-4D9A-9201-3C385E6CF377}</a:tableStyleId>
              </a:tblPr>
              <a:tblGrid>
                <a:gridCol w="253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Fragalysis Name / Link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Subsite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#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Curator 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Curator 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“Knitwork”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Ribose / Oxyanion / Adenine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“Fstein_frag_pair_REAL”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Ribose / Oxyanion / Adenine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268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Hadia has picked 36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“Fstein_rahman_REAL”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pending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2"/>
                          </a:solidFill>
                        </a:rPr>
                        <a:t>~500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“Fstein_pures_adenine_batch1”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Adenine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243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“Fstein_pures_adenine_batch2”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Adenine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243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“Fstein_pures_oxyanion_batch”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Oxyanion / TRP 148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173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“Fstein_pures_others_batch”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Adenine / Oxyanion / Ribose / TRP 148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245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“Fstein_pures_arg144”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Adenine / ARG 144 cryptic pocket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232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8b9f91aab_0_30"/>
          <p:cNvSpPr txBox="1">
            <a:spLocks noGrp="1"/>
          </p:cNvSpPr>
          <p:nvPr>
            <p:ph type="title"/>
          </p:nvPr>
        </p:nvSpPr>
        <p:spPr>
          <a:xfrm>
            <a:off x="838200" y="858575"/>
            <a:ext cx="109959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400"/>
              <a:t>Titrations of fragments to estimate their affinity to CHIKV nsP3 macrodomain </a:t>
            </a:r>
            <a:endParaRPr sz="2800"/>
          </a:p>
        </p:txBody>
      </p:sp>
      <p:sp>
        <p:nvSpPr>
          <p:cNvPr id="152" name="Google Shape;152;g2c8b9f91aab_0_30"/>
          <p:cNvSpPr txBox="1">
            <a:spLocks noGrp="1"/>
          </p:cNvSpPr>
          <p:nvPr>
            <p:ph type="body" idx="1"/>
          </p:nvPr>
        </p:nvSpPr>
        <p:spPr>
          <a:xfrm>
            <a:off x="285750" y="1797550"/>
            <a:ext cx="5899200" cy="4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b="1">
                <a:highlight>
                  <a:srgbClr val="FFFFFF"/>
                </a:highlight>
              </a:rPr>
              <a:t>&gt;109 fragment poses identified</a:t>
            </a:r>
            <a:endParaRPr sz="2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>
                <a:highlight>
                  <a:srgbClr val="FFFFFF"/>
                </a:highlight>
              </a:rPr>
              <a:t> </a:t>
            </a:r>
            <a:r>
              <a:rPr lang="en-GB" sz="2000">
                <a:highlight>
                  <a:schemeClr val="lt1"/>
                </a:highlight>
              </a:rPr>
              <a:t>Which ones to prioritise for making follow-up compounds?</a:t>
            </a:r>
            <a:endParaRPr sz="2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>
                <a:highlight>
                  <a:srgbClr val="FFFFFF"/>
                </a:highlight>
              </a:rPr>
              <a:t>Do any fragments that bind more strongly? </a:t>
            </a:r>
            <a:endParaRPr sz="2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b="1">
                <a:highlight>
                  <a:srgbClr val="FFFFFF"/>
                </a:highlight>
              </a:rPr>
              <a:t>Fragment titrations: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highlight>
                  <a:srgbClr val="FFFFFF"/>
                </a:highlight>
              </a:rPr>
              <a:t>Soaking previous identified fragments hits against crystals at a series of diminishing concentrations. </a:t>
            </a:r>
            <a:endParaRPr sz="2000"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highlight>
                  <a:srgbClr val="FFFFFF"/>
                </a:highlight>
              </a:rPr>
              <a:t>Analysing through XCE and PanDDA2 to highlight fragments that are still meaningfully incorporated by protein at low micromolar concentrations.</a:t>
            </a:r>
            <a:endParaRPr sz="2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2000" b="1" u="sng">
                <a:highlight>
                  <a:srgbClr val="FFFFFF"/>
                </a:highlight>
              </a:rPr>
              <a:t>Which fragments to test?</a:t>
            </a:r>
            <a:endParaRPr sz="2000" b="1" u="sng">
              <a:highlight>
                <a:srgbClr val="FFFFFF"/>
              </a:highlight>
            </a:endParaRPr>
          </a:p>
        </p:txBody>
      </p:sp>
      <p:sp>
        <p:nvSpPr>
          <p:cNvPr id="153" name="Google Shape;153;g2c8b9f91aab_0_30"/>
          <p:cNvSpPr txBox="1">
            <a:spLocks noGrp="1"/>
          </p:cNvSpPr>
          <p:nvPr>
            <p:ph type="title"/>
          </p:nvPr>
        </p:nvSpPr>
        <p:spPr>
          <a:xfrm>
            <a:off x="838200" y="118038"/>
            <a:ext cx="10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800"/>
              <a:t>Follow-up experiments: Fragment titration</a:t>
            </a:r>
            <a:endParaRPr sz="3800"/>
          </a:p>
        </p:txBody>
      </p:sp>
      <p:pic>
        <p:nvPicPr>
          <p:cNvPr id="154" name="Google Shape;154;g2c8b9f91a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850" y="1560150"/>
            <a:ext cx="5520699" cy="4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l="30676" t="12045" r="28118" b="6733"/>
          <a:stretch/>
        </p:blipFill>
        <p:spPr>
          <a:xfrm>
            <a:off x="675651" y="1589150"/>
            <a:ext cx="5974799" cy="40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838200" y="157475"/>
            <a:ext cx="9369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3800"/>
              <a:t>Identification of key amino acids in the CHIKV macrodomain that are important for catalysis</a:t>
            </a:r>
            <a:endParaRPr sz="3800"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l="53088" t="13574" b="36512"/>
          <a:stretch/>
        </p:blipFill>
        <p:spPr>
          <a:xfrm>
            <a:off x="7142825" y="3394573"/>
            <a:ext cx="2877025" cy="33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6002593" y="308978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l="3320" t="63081" r="5704" b="1471"/>
          <a:stretch/>
        </p:blipFill>
        <p:spPr>
          <a:xfrm>
            <a:off x="6423275" y="1205375"/>
            <a:ext cx="5213249" cy="22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00" y="6571775"/>
            <a:ext cx="121920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5"/>
              </a:rPr>
              <a:t>The conserved macrodomains of the non-structural proteins of Chikungunya virus and other pathogenic positive strand RNA viruses function as mono-ADP-ribosylhydrolases | Scientific Reports (nature.com)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6728150" y="2819500"/>
            <a:ext cx="1920000" cy="609600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>
            <a:solidFill>
              <a:srgbClr val="E42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691229" y="2759167"/>
            <a:ext cx="15783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42DB6"/>
                </a:solidFill>
                <a:latin typeface="Calibri"/>
                <a:ea typeface="Calibri"/>
                <a:cs typeface="Calibri"/>
                <a:sym typeface="Calibri"/>
              </a:rPr>
              <a:t>Residues to avoid</a:t>
            </a:r>
            <a:endParaRPr sz="1300" b="1">
              <a:solidFill>
                <a:srgbClr val="E42D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8620350" y="1711875"/>
            <a:ext cx="3082800" cy="1156800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B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10318679" y="2506267"/>
            <a:ext cx="15783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7F7"/>
                </a:solidFill>
                <a:latin typeface="Calibri"/>
                <a:ea typeface="Calibri"/>
                <a:cs typeface="Calibri"/>
                <a:sym typeface="Calibri"/>
              </a:rPr>
              <a:t>Residues to target</a:t>
            </a:r>
            <a:endParaRPr sz="1300" b="1">
              <a:solidFill>
                <a:srgbClr val="00F7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20"/>
          <p:cNvGrpSpPr/>
          <p:nvPr/>
        </p:nvGrpSpPr>
        <p:grpSpPr>
          <a:xfrm>
            <a:off x="939635" y="2209205"/>
            <a:ext cx="4910565" cy="3542842"/>
            <a:chOff x="939635" y="2209205"/>
            <a:chExt cx="4910565" cy="3542842"/>
          </a:xfrm>
        </p:grpSpPr>
        <p:grpSp>
          <p:nvGrpSpPr>
            <p:cNvPr id="170" name="Google Shape;170;p20"/>
            <p:cNvGrpSpPr/>
            <p:nvPr/>
          </p:nvGrpSpPr>
          <p:grpSpPr>
            <a:xfrm>
              <a:off x="939635" y="2209205"/>
              <a:ext cx="4910565" cy="3542842"/>
              <a:chOff x="939635" y="2209205"/>
              <a:chExt cx="4910565" cy="3542842"/>
            </a:xfrm>
          </p:grpSpPr>
          <p:sp>
            <p:nvSpPr>
              <p:cNvPr id="171" name="Google Shape;171;p20"/>
              <p:cNvSpPr txBox="1"/>
              <p:nvPr/>
            </p:nvSpPr>
            <p:spPr>
              <a:xfrm>
                <a:off x="939635" y="2209205"/>
                <a:ext cx="793800" cy="36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L28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2" name="Google Shape;172;p20"/>
              <p:cNvGrpSpPr/>
              <p:nvPr/>
            </p:nvGrpSpPr>
            <p:grpSpPr>
              <a:xfrm>
                <a:off x="1401817" y="2255050"/>
                <a:ext cx="4448383" cy="3496997"/>
                <a:chOff x="1401817" y="2255050"/>
                <a:chExt cx="4448383" cy="3496997"/>
              </a:xfrm>
            </p:grpSpPr>
            <p:sp>
              <p:nvSpPr>
                <p:cNvPr id="173" name="Google Shape;173;p20"/>
                <p:cNvSpPr txBox="1"/>
                <p:nvPr/>
              </p:nvSpPr>
              <p:spPr>
                <a:xfrm>
                  <a:off x="4497250" y="4486175"/>
                  <a:ext cx="793800" cy="36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L108</a:t>
                  </a:r>
                  <a:endParaRPr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" name="Google Shape;174;p20"/>
                <p:cNvGrpSpPr/>
                <p:nvPr/>
              </p:nvGrpSpPr>
              <p:grpSpPr>
                <a:xfrm>
                  <a:off x="1401817" y="2255050"/>
                  <a:ext cx="4448383" cy="3496997"/>
                  <a:chOff x="1401817" y="2255050"/>
                  <a:chExt cx="4448383" cy="3496997"/>
                </a:xfrm>
              </p:grpSpPr>
              <p:sp>
                <p:nvSpPr>
                  <p:cNvPr id="175" name="Google Shape;175;p20"/>
                  <p:cNvSpPr txBox="1"/>
                  <p:nvPr/>
                </p:nvSpPr>
                <p:spPr>
                  <a:xfrm>
                    <a:off x="1401817" y="2769478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N24</a:t>
                    </a:r>
                    <a:endParaRPr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176;p20"/>
                  <p:cNvSpPr txBox="1"/>
                  <p:nvPr/>
                </p:nvSpPr>
                <p:spPr>
                  <a:xfrm>
                    <a:off x="3561338" y="3429000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V33</a:t>
                    </a:r>
                    <a:endParaRPr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20"/>
                  <p:cNvSpPr txBox="1"/>
                  <p:nvPr/>
                </p:nvSpPr>
                <p:spPr>
                  <a:xfrm>
                    <a:off x="3280613" y="5042576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T111</a:t>
                    </a:r>
                    <a:endParaRPr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20"/>
                  <p:cNvSpPr txBox="1"/>
                  <p:nvPr/>
                </p:nvSpPr>
                <p:spPr>
                  <a:xfrm>
                    <a:off x="2521453" y="4474616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V113</a:t>
                    </a:r>
                    <a:endParaRPr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20"/>
                  <p:cNvSpPr txBox="1"/>
                  <p:nvPr/>
                </p:nvSpPr>
                <p:spPr>
                  <a:xfrm>
                    <a:off x="5056400" y="3043700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R144</a:t>
                    </a:r>
                    <a:endParaRPr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20"/>
                  <p:cNvSpPr txBox="1"/>
                  <p:nvPr/>
                </p:nvSpPr>
                <p:spPr>
                  <a:xfrm>
                    <a:off x="5016700" y="2255050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D10</a:t>
                    </a:r>
                    <a:endParaRPr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20"/>
                  <p:cNvSpPr txBox="1"/>
                  <p:nvPr/>
                </p:nvSpPr>
                <p:spPr>
                  <a:xfrm>
                    <a:off x="2089816" y="2914693"/>
                    <a:ext cx="793800" cy="3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D31</a:t>
                    </a:r>
                    <a:endParaRPr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82" name="Google Shape;182;p20"/>
                  <p:cNvGrpSpPr/>
                  <p:nvPr/>
                </p:nvGrpSpPr>
                <p:grpSpPr>
                  <a:xfrm>
                    <a:off x="1404003" y="4078254"/>
                    <a:ext cx="4070878" cy="1673793"/>
                    <a:chOff x="1404003" y="4078254"/>
                    <a:chExt cx="4070878" cy="1673793"/>
                  </a:xfrm>
                </p:grpSpPr>
                <p:sp>
                  <p:nvSpPr>
                    <p:cNvPr id="183" name="Google Shape;183;p20"/>
                    <p:cNvSpPr txBox="1"/>
                    <p:nvPr/>
                  </p:nvSpPr>
                  <p:spPr>
                    <a:xfrm>
                      <a:off x="4681080" y="5390847"/>
                      <a:ext cx="793800" cy="36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W148</a:t>
                      </a:r>
                      <a:endParaRPr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" name="Google Shape;184;p20"/>
                    <p:cNvSpPr txBox="1"/>
                    <p:nvPr/>
                  </p:nvSpPr>
                  <p:spPr>
                    <a:xfrm>
                      <a:off x="1404003" y="4078254"/>
                      <a:ext cx="793800" cy="36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Y114</a:t>
                      </a:r>
                      <a:endParaRPr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sp>
          <p:nvSpPr>
            <p:cNvPr id="185" name="Google Shape;185;p20"/>
            <p:cNvSpPr txBox="1"/>
            <p:nvPr/>
          </p:nvSpPr>
          <p:spPr>
            <a:xfrm>
              <a:off x="2578400" y="5022413"/>
              <a:ext cx="793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S110</a:t>
              </a:r>
              <a:endParaRPr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3266150" y="4147713"/>
              <a:ext cx="7938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L109</a:t>
              </a:r>
              <a:endParaRPr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2c913c6cef1_0_1"/>
          <p:cNvGrpSpPr/>
          <p:nvPr/>
        </p:nvGrpSpPr>
        <p:grpSpPr>
          <a:xfrm>
            <a:off x="119688" y="2351225"/>
            <a:ext cx="12081567" cy="2206000"/>
            <a:chOff x="119688" y="2351225"/>
            <a:chExt cx="12081567" cy="2206000"/>
          </a:xfrm>
        </p:grpSpPr>
        <p:pic>
          <p:nvPicPr>
            <p:cNvPr id="193" name="Google Shape;193;g2c913c6cef1_0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88" y="2567075"/>
              <a:ext cx="11952625" cy="199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2c913c6cef1_0_1"/>
            <p:cNvSpPr txBox="1"/>
            <p:nvPr/>
          </p:nvSpPr>
          <p:spPr>
            <a:xfrm>
              <a:off x="470125" y="2351225"/>
              <a:ext cx="117219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***    *  *  *       *  *  *******  **         ****  *  *  ***      *  ***  *    *         ********  **      **       *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2c913c6cef1_0_1"/>
            <p:cNvSpPr txBox="1"/>
            <p:nvPr/>
          </p:nvSpPr>
          <p:spPr>
            <a:xfrm>
              <a:off x="479355" y="3299575"/>
              <a:ext cx="117219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******* **         **    *  *       *  *****    ***      **   ***  ***  *  ****  ***    ****  **    *  *   *    **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6" name="Google Shape;196;g2c913c6cef1_0_1"/>
          <p:cNvCxnSpPr/>
          <p:nvPr/>
        </p:nvCxnSpPr>
        <p:spPr>
          <a:xfrm>
            <a:off x="2013375" y="1687086"/>
            <a:ext cx="11100" cy="7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g2c913c6cef1_0_1"/>
          <p:cNvSpPr/>
          <p:nvPr/>
        </p:nvSpPr>
        <p:spPr>
          <a:xfrm>
            <a:off x="1836175" y="1862025"/>
            <a:ext cx="350700" cy="17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g2c913c6cef1_0_1"/>
          <p:cNvCxnSpPr/>
          <p:nvPr/>
        </p:nvCxnSpPr>
        <p:spPr>
          <a:xfrm rot="10800000">
            <a:off x="5194100" y="4455150"/>
            <a:ext cx="11100" cy="114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g2c913c6cef1_0_1"/>
          <p:cNvSpPr/>
          <p:nvPr/>
        </p:nvSpPr>
        <p:spPr>
          <a:xfrm>
            <a:off x="5085200" y="4871050"/>
            <a:ext cx="350700" cy="23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c913c6cef1_0_1"/>
          <p:cNvSpPr txBox="1">
            <a:spLocks noGrp="1"/>
          </p:cNvSpPr>
          <p:nvPr>
            <p:ph type="title"/>
          </p:nvPr>
        </p:nvSpPr>
        <p:spPr>
          <a:xfrm>
            <a:off x="838200" y="157463"/>
            <a:ext cx="105156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00"/>
              <a:t>Sequence conservation of CHIKV nsP3 macrodomain</a:t>
            </a:r>
            <a:endParaRPr sz="3400"/>
          </a:p>
        </p:txBody>
      </p:sp>
      <p:sp>
        <p:nvSpPr>
          <p:cNvPr id="201" name="Google Shape;201;g2c913c6cef1_0_1"/>
          <p:cNvSpPr txBox="1"/>
          <p:nvPr/>
        </p:nvSpPr>
        <p:spPr>
          <a:xfrm>
            <a:off x="380500" y="6153100"/>
            <a:ext cx="6255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PROMALS3D - PROfile Multiple Alignment with Local Structure and 3D structure (swmed.edu)</a:t>
            </a:r>
            <a:br>
              <a:rPr lang="en-GB" sz="1100"/>
            </a:br>
            <a:r>
              <a:rPr lang="en-GB" sz="1100" u="sng">
                <a:solidFill>
                  <a:schemeClr val="hlink"/>
                </a:solidFill>
                <a:hlinkClick r:id="rId5"/>
              </a:rPr>
              <a:t>WebLogo: A Sequence Logo Generator (cshlp.org)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coloured by hydrophobicity</a:t>
            </a:r>
            <a:b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https://drive.google.com/drive/folders/17w3RbHNS9toXa5vFYN7BwTx5GA7qpHqG?usp=drive_link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2c913c6cef1_0_1"/>
          <p:cNvCxnSpPr/>
          <p:nvPr/>
        </p:nvCxnSpPr>
        <p:spPr>
          <a:xfrm rot="10800000">
            <a:off x="10229150" y="4455300"/>
            <a:ext cx="9600" cy="36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g2c913c6cef1_0_1"/>
          <p:cNvCxnSpPr/>
          <p:nvPr/>
        </p:nvCxnSpPr>
        <p:spPr>
          <a:xfrm rot="10800000">
            <a:off x="9629075" y="4455300"/>
            <a:ext cx="9600" cy="36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g2c913c6cef1_0_1"/>
          <p:cNvCxnSpPr/>
          <p:nvPr/>
        </p:nvCxnSpPr>
        <p:spPr>
          <a:xfrm rot="10800000">
            <a:off x="9476650" y="4455200"/>
            <a:ext cx="2100" cy="85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g2c913c6cef1_0_1"/>
          <p:cNvSpPr txBox="1"/>
          <p:nvPr/>
        </p:nvSpPr>
        <p:spPr>
          <a:xfrm>
            <a:off x="4979149" y="4790400"/>
            <a:ext cx="576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Y114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913c6cef1_0_1"/>
          <p:cNvSpPr txBox="1"/>
          <p:nvPr/>
        </p:nvSpPr>
        <p:spPr>
          <a:xfrm>
            <a:off x="4718443" y="5048850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T111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913c6cef1_0_1"/>
          <p:cNvSpPr txBox="1"/>
          <p:nvPr/>
        </p:nvSpPr>
        <p:spPr>
          <a:xfrm>
            <a:off x="10023325" y="4790400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W148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913c6cef1_0_1"/>
          <p:cNvSpPr txBox="1"/>
          <p:nvPr/>
        </p:nvSpPr>
        <p:spPr>
          <a:xfrm>
            <a:off x="9476675" y="4790400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R144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913c6cef1_0_1"/>
          <p:cNvSpPr txBox="1"/>
          <p:nvPr/>
        </p:nvSpPr>
        <p:spPr>
          <a:xfrm>
            <a:off x="9190825" y="5314100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C143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2c913c6cef1_0_1"/>
          <p:cNvCxnSpPr/>
          <p:nvPr/>
        </p:nvCxnSpPr>
        <p:spPr>
          <a:xfrm>
            <a:off x="4897700" y="2071175"/>
            <a:ext cx="4500" cy="4197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2c913c6cef1_0_1"/>
          <p:cNvSpPr txBox="1"/>
          <p:nvPr/>
        </p:nvSpPr>
        <p:spPr>
          <a:xfrm>
            <a:off x="5842050" y="1084575"/>
            <a:ext cx="6359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analysis of 1616 CHIKV nsP3 macrodomain sequences</a:t>
            </a: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*highly conserved - found in all analysed sequences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Residues to avoid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Residues to target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c913c6cef1_0_1"/>
          <p:cNvSpPr txBox="1"/>
          <p:nvPr/>
        </p:nvSpPr>
        <p:spPr>
          <a:xfrm>
            <a:off x="4410077" y="1761046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D31(N/G)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g2c913c6cef1_0_1"/>
          <p:cNvCxnSpPr/>
          <p:nvPr/>
        </p:nvCxnSpPr>
        <p:spPr>
          <a:xfrm>
            <a:off x="1884150" y="2061713"/>
            <a:ext cx="4500" cy="4197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g2c913c6cef1_0_1"/>
          <p:cNvSpPr txBox="1"/>
          <p:nvPr/>
        </p:nvSpPr>
        <p:spPr>
          <a:xfrm>
            <a:off x="1768875" y="1740025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D10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g2c913c6cef1_0_1"/>
          <p:cNvCxnSpPr/>
          <p:nvPr/>
        </p:nvCxnSpPr>
        <p:spPr>
          <a:xfrm rot="10800000">
            <a:off x="4615575" y="4455200"/>
            <a:ext cx="2100" cy="8589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g2c913c6cef1_0_1"/>
          <p:cNvSpPr txBox="1"/>
          <p:nvPr/>
        </p:nvSpPr>
        <p:spPr>
          <a:xfrm>
            <a:off x="4236025" y="5260325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L109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g2c913c6cef1_0_1"/>
          <p:cNvCxnSpPr/>
          <p:nvPr/>
        </p:nvCxnSpPr>
        <p:spPr>
          <a:xfrm rot="10800000">
            <a:off x="5497150" y="4452907"/>
            <a:ext cx="2100" cy="8589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g2c913c6cef1_0_1"/>
          <p:cNvSpPr txBox="1"/>
          <p:nvPr/>
        </p:nvSpPr>
        <p:spPr>
          <a:xfrm>
            <a:off x="5302200" y="5286450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S115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g2c913c6cef1_0_1"/>
          <p:cNvCxnSpPr/>
          <p:nvPr/>
        </p:nvCxnSpPr>
        <p:spPr>
          <a:xfrm rot="10800000" flipH="1">
            <a:off x="4743675" y="4455025"/>
            <a:ext cx="11700" cy="13575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g2c913c6cef1_0_1"/>
          <p:cNvSpPr txBox="1"/>
          <p:nvPr/>
        </p:nvSpPr>
        <p:spPr>
          <a:xfrm>
            <a:off x="4501150" y="5730238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S110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g2c913c6cef1_0_1"/>
          <p:cNvCxnSpPr/>
          <p:nvPr/>
        </p:nvCxnSpPr>
        <p:spPr>
          <a:xfrm flipH="1">
            <a:off x="1773300" y="1677425"/>
            <a:ext cx="7500" cy="8007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g2c913c6cef1_0_1"/>
          <p:cNvSpPr txBox="1"/>
          <p:nvPr/>
        </p:nvSpPr>
        <p:spPr>
          <a:xfrm>
            <a:off x="1288100" y="1316225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M9(K)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g2c913c6cef1_0_1"/>
          <p:cNvCxnSpPr/>
          <p:nvPr/>
        </p:nvCxnSpPr>
        <p:spPr>
          <a:xfrm>
            <a:off x="3933275" y="2057180"/>
            <a:ext cx="4500" cy="41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" name="Google Shape;224;g2c913c6cef1_0_1"/>
          <p:cNvSpPr txBox="1"/>
          <p:nvPr/>
        </p:nvSpPr>
        <p:spPr>
          <a:xfrm>
            <a:off x="3711800" y="1677975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N24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g2c913c6cef1_0_1"/>
          <p:cNvCxnSpPr/>
          <p:nvPr/>
        </p:nvCxnSpPr>
        <p:spPr>
          <a:xfrm>
            <a:off x="5223650" y="1686650"/>
            <a:ext cx="11100" cy="7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g2c913c6cef1_0_1"/>
          <p:cNvSpPr txBox="1"/>
          <p:nvPr/>
        </p:nvSpPr>
        <p:spPr>
          <a:xfrm>
            <a:off x="4979150" y="1316225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V33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c913c6cef1_0_1"/>
          <p:cNvSpPr txBox="1"/>
          <p:nvPr/>
        </p:nvSpPr>
        <p:spPr>
          <a:xfrm>
            <a:off x="4979143" y="5558725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V113(A)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c913c6cef1_0_1"/>
          <p:cNvSpPr txBox="1"/>
          <p:nvPr/>
        </p:nvSpPr>
        <p:spPr>
          <a:xfrm>
            <a:off x="1768875" y="1401950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I11(F)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g2c913c6cef1_0_1"/>
          <p:cNvCxnSpPr/>
          <p:nvPr/>
        </p:nvCxnSpPr>
        <p:spPr>
          <a:xfrm>
            <a:off x="5373800" y="2061945"/>
            <a:ext cx="4500" cy="41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g2c913c6cef1_0_1"/>
          <p:cNvSpPr txBox="1"/>
          <p:nvPr/>
        </p:nvSpPr>
        <p:spPr>
          <a:xfrm>
            <a:off x="5205200" y="1760845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C34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g2c913c6cef1_0_1"/>
          <p:cNvCxnSpPr/>
          <p:nvPr/>
        </p:nvCxnSpPr>
        <p:spPr>
          <a:xfrm rot="10800000">
            <a:off x="9325955" y="4461715"/>
            <a:ext cx="9600" cy="36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g2c913c6cef1_0_1"/>
          <p:cNvSpPr txBox="1"/>
          <p:nvPr/>
        </p:nvSpPr>
        <p:spPr>
          <a:xfrm>
            <a:off x="8768499" y="4814371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Y142(C)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g2c913c6cef1_0_1"/>
          <p:cNvCxnSpPr/>
          <p:nvPr/>
        </p:nvCxnSpPr>
        <p:spPr>
          <a:xfrm rot="10800000">
            <a:off x="4470745" y="4461715"/>
            <a:ext cx="9600" cy="36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g2c913c6cef1_0_1"/>
          <p:cNvSpPr txBox="1"/>
          <p:nvPr/>
        </p:nvSpPr>
        <p:spPr>
          <a:xfrm>
            <a:off x="4117580" y="4744249"/>
            <a:ext cx="793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L108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g2c913c6cef1_0_1"/>
          <p:cNvCxnSpPr/>
          <p:nvPr/>
        </p:nvCxnSpPr>
        <p:spPr>
          <a:xfrm>
            <a:off x="4439925" y="1682148"/>
            <a:ext cx="11100" cy="7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g2c913c6cef1_0_1"/>
          <p:cNvSpPr txBox="1"/>
          <p:nvPr/>
        </p:nvSpPr>
        <p:spPr>
          <a:xfrm>
            <a:off x="4195425" y="1311723"/>
            <a:ext cx="1108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L28(P)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2c913c6cef1_0_1"/>
          <p:cNvCxnSpPr/>
          <p:nvPr/>
        </p:nvCxnSpPr>
        <p:spPr>
          <a:xfrm rot="10800000">
            <a:off x="4895500" y="4455025"/>
            <a:ext cx="5100" cy="68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g2c913c6cef1_0_1"/>
          <p:cNvCxnSpPr/>
          <p:nvPr/>
        </p:nvCxnSpPr>
        <p:spPr>
          <a:xfrm rot="10800000">
            <a:off x="5333300" y="4455300"/>
            <a:ext cx="9600" cy="36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97f1e0de2_1_91"/>
          <p:cNvSpPr txBox="1">
            <a:spLocks noGrp="1"/>
          </p:cNvSpPr>
          <p:nvPr>
            <p:ph type="title"/>
          </p:nvPr>
        </p:nvSpPr>
        <p:spPr>
          <a:xfrm>
            <a:off x="847775" y="157475"/>
            <a:ext cx="9390000" cy="7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3800">
                <a:solidFill>
                  <a:srgbClr val="000000"/>
                </a:solidFill>
              </a:rPr>
              <a:t>Arg144 movement reveals </a:t>
            </a:r>
            <a:r>
              <a:rPr lang="en-GB" sz="3800" u="sng">
                <a:solidFill>
                  <a:schemeClr val="hlink"/>
                </a:solidFill>
                <a:hlinkClick r:id="rId3"/>
              </a:rPr>
              <a:t>cryptic pocket</a:t>
            </a:r>
            <a:r>
              <a:rPr lang="en-GB" sz="3800">
                <a:solidFill>
                  <a:srgbClr val="000000"/>
                </a:solidFill>
              </a:rPr>
              <a:t> </a:t>
            </a:r>
            <a:endParaRPr sz="3800"/>
          </a:p>
        </p:txBody>
      </p:sp>
      <p:pic>
        <p:nvPicPr>
          <p:cNvPr id="245" name="Google Shape;245;g2c97f1e0de2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88" y="2036129"/>
            <a:ext cx="4658925" cy="46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c97f1e0de2_1_91"/>
          <p:cNvSpPr txBox="1"/>
          <p:nvPr/>
        </p:nvSpPr>
        <p:spPr>
          <a:xfrm>
            <a:off x="185900" y="1096800"/>
            <a:ext cx="52389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Residue adopts different conformation dependent on ligand binding.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2c97f1e0de2_1_91"/>
          <p:cNvPicPr preferRelativeResize="0"/>
          <p:nvPr/>
        </p:nvPicPr>
        <p:blipFill rotWithShape="1">
          <a:blip r:embed="rId5">
            <a:alphaModFix/>
          </a:blip>
          <a:srcRect l="16399" r="14434"/>
          <a:stretch/>
        </p:blipFill>
        <p:spPr>
          <a:xfrm>
            <a:off x="5803775" y="1363624"/>
            <a:ext cx="6341251" cy="423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c97f1e0de2_1_91"/>
          <p:cNvSpPr txBox="1"/>
          <p:nvPr/>
        </p:nvSpPr>
        <p:spPr>
          <a:xfrm>
            <a:off x="5803775" y="5597400"/>
            <a:ext cx="6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8E8E"/>
                </a:solidFill>
                <a:latin typeface="Calibri"/>
                <a:ea typeface="Calibri"/>
                <a:cs typeface="Calibri"/>
                <a:sym typeface="Calibri"/>
              </a:rPr>
              <a:t>SARS-CoV-2 nsp3 macrodomain (7kqp) 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en-GB" sz="1800" b="1">
                <a:solidFill>
                  <a:srgbClr val="E42DB6"/>
                </a:solidFill>
                <a:latin typeface="Calibri"/>
                <a:ea typeface="Calibri"/>
                <a:cs typeface="Calibri"/>
                <a:sym typeface="Calibri"/>
              </a:rPr>
              <a:t>cx0289a (Z104492884)</a:t>
            </a:r>
            <a:endParaRPr sz="1800" b="1">
              <a:solidFill>
                <a:srgbClr val="E42D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/>
          <p:nvPr/>
        </p:nvSpPr>
        <p:spPr>
          <a:xfrm>
            <a:off x="129654" y="1300611"/>
            <a:ext cx="4426523" cy="420683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"/>
          <p:cNvSpPr txBox="1"/>
          <p:nvPr/>
        </p:nvSpPr>
        <p:spPr>
          <a:xfrm>
            <a:off x="962126" y="151237"/>
            <a:ext cx="10515600" cy="6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scaffolds - a</a:t>
            </a:r>
            <a:r>
              <a:rPr lang="en-GB"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denine sub site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 txBox="1"/>
          <p:nvPr/>
        </p:nvSpPr>
        <p:spPr>
          <a:xfrm>
            <a:off x="752278" y="1350556"/>
            <a:ext cx="33511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i="0" u="sng" strike="noStrike" cap="none">
                <a:solidFill>
                  <a:srgbClr val="006BA6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Amino benzimidazole/ benzothiazole</a:t>
            </a:r>
            <a:endParaRPr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>
            <a:off x="9742923" y="1154758"/>
            <a:ext cx="2125509" cy="45484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10247856" y="1204703"/>
            <a:ext cx="13067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sng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Pyrrolo</a:t>
            </a:r>
            <a:endParaRPr sz="2400" b="0" i="0" u="sng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sng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pyridine</a:t>
            </a:r>
            <a:endParaRPr sz="24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>
            <a:off x="2194106" y="3902043"/>
            <a:ext cx="2257425" cy="1398002"/>
            <a:chOff x="8191903" y="2966263"/>
            <a:chExt cx="2257425" cy="1398002"/>
          </a:xfrm>
        </p:grpSpPr>
        <p:pic>
          <p:nvPicPr>
            <p:cNvPr id="260" name="Google Shape;260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1903" y="2966263"/>
              <a:ext cx="2257425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"/>
            <p:cNvSpPr txBox="1"/>
            <p:nvPr/>
          </p:nvSpPr>
          <p:spPr>
            <a:xfrm>
              <a:off x="9051193" y="3994965"/>
              <a:ext cx="11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2"/>
          <p:cNvGrpSpPr/>
          <p:nvPr/>
        </p:nvGrpSpPr>
        <p:grpSpPr>
          <a:xfrm>
            <a:off x="217692" y="2308381"/>
            <a:ext cx="1976414" cy="1353394"/>
            <a:chOff x="6215489" y="1372601"/>
            <a:chExt cx="1976414" cy="1353394"/>
          </a:xfrm>
        </p:grpSpPr>
        <p:pic>
          <p:nvPicPr>
            <p:cNvPr id="263" name="Google Shape;263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5489" y="1372601"/>
              <a:ext cx="1943100" cy="133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"/>
            <p:cNvSpPr txBox="1"/>
            <p:nvPr/>
          </p:nvSpPr>
          <p:spPr>
            <a:xfrm>
              <a:off x="7081560" y="2356663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2"/>
          <p:cNvGrpSpPr/>
          <p:nvPr/>
        </p:nvGrpSpPr>
        <p:grpSpPr>
          <a:xfrm>
            <a:off x="202141" y="3970595"/>
            <a:ext cx="1943100" cy="1359900"/>
            <a:chOff x="6199938" y="3034815"/>
            <a:chExt cx="1943100" cy="1359900"/>
          </a:xfrm>
        </p:grpSpPr>
        <p:pic>
          <p:nvPicPr>
            <p:cNvPr id="266" name="Google Shape;266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9938" y="3034815"/>
              <a:ext cx="19431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"/>
            <p:cNvSpPr txBox="1"/>
            <p:nvPr/>
          </p:nvSpPr>
          <p:spPr>
            <a:xfrm>
              <a:off x="7032716" y="4025415"/>
              <a:ext cx="11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x1271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"/>
          <p:cNvGrpSpPr/>
          <p:nvPr/>
        </p:nvGrpSpPr>
        <p:grpSpPr>
          <a:xfrm>
            <a:off x="2160286" y="2301843"/>
            <a:ext cx="2142659" cy="1600200"/>
            <a:chOff x="8158083" y="1366063"/>
            <a:chExt cx="2142659" cy="1600200"/>
          </a:xfrm>
        </p:grpSpPr>
        <p:pic>
          <p:nvPicPr>
            <p:cNvPr id="269" name="Google Shape;269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58083" y="1366063"/>
              <a:ext cx="19431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"/>
            <p:cNvSpPr txBox="1"/>
            <p:nvPr/>
          </p:nvSpPr>
          <p:spPr>
            <a:xfrm>
              <a:off x="9190399" y="2353695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x1299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"/>
          <p:cNvGrpSpPr/>
          <p:nvPr/>
        </p:nvGrpSpPr>
        <p:grpSpPr>
          <a:xfrm>
            <a:off x="10135360" y="4110044"/>
            <a:ext cx="1419225" cy="1398032"/>
            <a:chOff x="465276" y="5203174"/>
            <a:chExt cx="1419225" cy="1398032"/>
          </a:xfrm>
        </p:grpSpPr>
        <p:pic>
          <p:nvPicPr>
            <p:cNvPr id="272" name="Google Shape;272;p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5276" y="5203174"/>
              <a:ext cx="1419225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"/>
            <p:cNvSpPr txBox="1"/>
            <p:nvPr/>
          </p:nvSpPr>
          <p:spPr>
            <a:xfrm>
              <a:off x="579036" y="623187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2"/>
          <p:cNvGrpSpPr/>
          <p:nvPr/>
        </p:nvGrpSpPr>
        <p:grpSpPr>
          <a:xfrm>
            <a:off x="9767061" y="2020517"/>
            <a:ext cx="1943100" cy="2089543"/>
            <a:chOff x="1943479" y="4617220"/>
            <a:chExt cx="1943100" cy="2089543"/>
          </a:xfrm>
        </p:grpSpPr>
        <p:pic>
          <p:nvPicPr>
            <p:cNvPr id="275" name="Google Shape;275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3479" y="4617220"/>
              <a:ext cx="1943100" cy="17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"/>
            <p:cNvSpPr txBox="1"/>
            <p:nvPr/>
          </p:nvSpPr>
          <p:spPr>
            <a:xfrm>
              <a:off x="2359857" y="6337431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x1278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4909799" y="1286130"/>
            <a:ext cx="4426523" cy="4206834"/>
            <a:chOff x="4731791" y="1274962"/>
            <a:chExt cx="4426523" cy="4206834"/>
          </a:xfrm>
        </p:grpSpPr>
        <p:grpSp>
          <p:nvGrpSpPr>
            <p:cNvPr id="278" name="Google Shape;278;p2"/>
            <p:cNvGrpSpPr/>
            <p:nvPr/>
          </p:nvGrpSpPr>
          <p:grpSpPr>
            <a:xfrm>
              <a:off x="7690281" y="2758257"/>
              <a:ext cx="1409700" cy="1740185"/>
              <a:chOff x="3322626" y="1124267"/>
              <a:chExt cx="1409700" cy="1740185"/>
            </a:xfrm>
          </p:grpSpPr>
          <p:pic>
            <p:nvPicPr>
              <p:cNvPr id="279" name="Google Shape;279;p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322626" y="1124267"/>
                <a:ext cx="1409700" cy="1466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2"/>
              <p:cNvSpPr txBox="1"/>
              <p:nvPr/>
            </p:nvSpPr>
            <p:spPr>
              <a:xfrm>
                <a:off x="3606242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x1288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2"/>
            <p:cNvGrpSpPr/>
            <p:nvPr/>
          </p:nvGrpSpPr>
          <p:grpSpPr>
            <a:xfrm>
              <a:off x="4777765" y="2691582"/>
              <a:ext cx="1485900" cy="1806860"/>
              <a:chOff x="460779" y="1057592"/>
              <a:chExt cx="1485900" cy="1806860"/>
            </a:xfrm>
          </p:grpSpPr>
          <p:pic>
            <p:nvPicPr>
              <p:cNvPr id="282" name="Google Shape;282;p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60779" y="1057592"/>
                <a:ext cx="1485900" cy="1533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3" name="Google Shape;283;p2"/>
              <p:cNvSpPr txBox="1"/>
              <p:nvPr/>
            </p:nvSpPr>
            <p:spPr>
              <a:xfrm>
                <a:off x="648351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x1440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" name="Google Shape;284;p2"/>
            <p:cNvGrpSpPr/>
            <p:nvPr/>
          </p:nvGrpSpPr>
          <p:grpSpPr>
            <a:xfrm>
              <a:off x="6496612" y="2377257"/>
              <a:ext cx="1152006" cy="2121185"/>
              <a:chOff x="2179626" y="743267"/>
              <a:chExt cx="1152006" cy="2121185"/>
            </a:xfrm>
          </p:grpSpPr>
          <p:sp>
            <p:nvSpPr>
              <p:cNvPr id="285" name="Google Shape;285;p2"/>
              <p:cNvSpPr txBox="1"/>
              <p:nvPr/>
            </p:nvSpPr>
            <p:spPr>
              <a:xfrm>
                <a:off x="2221289" y="2495120"/>
                <a:ext cx="1110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GB"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x1338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6" name="Google Shape;286;p2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179626" y="743267"/>
                <a:ext cx="1143000" cy="1847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7" name="Google Shape;287;p2"/>
            <p:cNvSpPr/>
            <p:nvPr/>
          </p:nvSpPr>
          <p:spPr>
            <a:xfrm>
              <a:off x="4731791" y="1274962"/>
              <a:ext cx="4426523" cy="4206834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EC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"/>
            <p:cNvSpPr txBox="1"/>
            <p:nvPr/>
          </p:nvSpPr>
          <p:spPr>
            <a:xfrm>
              <a:off x="5354415" y="1324907"/>
              <a:ext cx="33511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GB" sz="2400" i="0" u="sng" strike="noStrike" cap="none">
                  <a:solidFill>
                    <a:srgbClr val="006BA6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Aminoquinoline/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GB" sz="2400" i="0" u="sng" strike="noStrike" cap="none">
                  <a:solidFill>
                    <a:srgbClr val="006BA6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benzoxazole</a:t>
              </a:r>
              <a:endPara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/>
          <p:nvPr/>
        </p:nvSpPr>
        <p:spPr>
          <a:xfrm>
            <a:off x="129655" y="1300610"/>
            <a:ext cx="4030210" cy="51192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"/>
          <p:cNvSpPr txBox="1"/>
          <p:nvPr/>
        </p:nvSpPr>
        <p:spPr>
          <a:xfrm>
            <a:off x="962126" y="151237"/>
            <a:ext cx="10515600" cy="68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scaffolds - adenine sub site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3"/>
          <p:cNvGrpSpPr/>
          <p:nvPr/>
        </p:nvGrpSpPr>
        <p:grpSpPr>
          <a:xfrm>
            <a:off x="192136" y="1900920"/>
            <a:ext cx="2000250" cy="1293257"/>
            <a:chOff x="132479" y="987022"/>
            <a:chExt cx="2000250" cy="1293257"/>
          </a:xfrm>
        </p:grpSpPr>
        <p:sp>
          <p:nvSpPr>
            <p:cNvPr id="297" name="Google Shape;297;p3"/>
            <p:cNvSpPr txBox="1"/>
            <p:nvPr/>
          </p:nvSpPr>
          <p:spPr>
            <a:xfrm>
              <a:off x="577432" y="1910947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79" y="987022"/>
              <a:ext cx="2000250" cy="923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3"/>
          <p:cNvGrpSpPr/>
          <p:nvPr/>
        </p:nvGrpSpPr>
        <p:grpSpPr>
          <a:xfrm>
            <a:off x="204405" y="3117407"/>
            <a:ext cx="1552193" cy="1359932"/>
            <a:chOff x="132479" y="2280279"/>
            <a:chExt cx="1552193" cy="1359932"/>
          </a:xfrm>
        </p:grpSpPr>
        <p:pic>
          <p:nvPicPr>
            <p:cNvPr id="300" name="Google Shape;30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479" y="2280279"/>
              <a:ext cx="1485900" cy="9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"/>
            <p:cNvSpPr txBox="1"/>
            <p:nvPr/>
          </p:nvSpPr>
          <p:spPr>
            <a:xfrm>
              <a:off x="574329" y="3270879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x1132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"/>
          <p:cNvGrpSpPr/>
          <p:nvPr/>
        </p:nvGrpSpPr>
        <p:grpSpPr>
          <a:xfrm>
            <a:off x="192136" y="4477339"/>
            <a:ext cx="1885950" cy="1645682"/>
            <a:chOff x="5473286" y="2811216"/>
            <a:chExt cx="1885950" cy="1645682"/>
          </a:xfrm>
        </p:grpSpPr>
        <p:sp>
          <p:nvSpPr>
            <p:cNvPr id="303" name="Google Shape;303;p3"/>
            <p:cNvSpPr txBox="1"/>
            <p:nvPr/>
          </p:nvSpPr>
          <p:spPr>
            <a:xfrm>
              <a:off x="5861090" y="408756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x1454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73286" y="2811216"/>
              <a:ext cx="1885950" cy="127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3"/>
          <p:cNvGrpSpPr/>
          <p:nvPr/>
        </p:nvGrpSpPr>
        <p:grpSpPr>
          <a:xfrm>
            <a:off x="2393915" y="1914682"/>
            <a:ext cx="1485900" cy="1302782"/>
            <a:chOff x="2334258" y="1000784"/>
            <a:chExt cx="1485900" cy="1302782"/>
          </a:xfrm>
        </p:grpSpPr>
        <p:pic>
          <p:nvPicPr>
            <p:cNvPr id="306" name="Google Shape;306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4258" y="1000784"/>
              <a:ext cx="1485900" cy="93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"/>
            <p:cNvSpPr txBox="1"/>
            <p:nvPr/>
          </p:nvSpPr>
          <p:spPr>
            <a:xfrm>
              <a:off x="2522036" y="193423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"/>
          <p:cNvGrpSpPr/>
          <p:nvPr/>
        </p:nvGrpSpPr>
        <p:grpSpPr>
          <a:xfrm>
            <a:off x="2393915" y="4458289"/>
            <a:ext cx="1524000" cy="1649882"/>
            <a:chOff x="2334258" y="2303566"/>
            <a:chExt cx="1524000" cy="1649882"/>
          </a:xfrm>
        </p:grpSpPr>
        <p:pic>
          <p:nvPicPr>
            <p:cNvPr id="309" name="Google Shape;309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34258" y="2303566"/>
              <a:ext cx="1524000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"/>
            <p:cNvSpPr txBox="1"/>
            <p:nvPr/>
          </p:nvSpPr>
          <p:spPr>
            <a:xfrm>
              <a:off x="2709815" y="358411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x1075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2384749" y="3194177"/>
            <a:ext cx="1343025" cy="1321832"/>
            <a:chOff x="3632379" y="5064182"/>
            <a:chExt cx="1343025" cy="1321832"/>
          </a:xfrm>
        </p:grpSpPr>
        <p:pic>
          <p:nvPicPr>
            <p:cNvPr id="312" name="Google Shape;312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632379" y="5064182"/>
              <a:ext cx="1343025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"/>
            <p:cNvSpPr txBox="1"/>
            <p:nvPr/>
          </p:nvSpPr>
          <p:spPr>
            <a:xfrm>
              <a:off x="3748719" y="601668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x1123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"/>
          <p:cNvSpPr txBox="1"/>
          <p:nvPr/>
        </p:nvSpPr>
        <p:spPr>
          <a:xfrm>
            <a:off x="752278" y="1350556"/>
            <a:ext cx="27849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sng" strike="noStrike" cap="none">
                <a:solidFill>
                  <a:srgbClr val="006BA6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Aminopyridine like</a:t>
            </a:r>
            <a:endParaRPr sz="2400" b="0" i="0" u="none" strike="noStrike" cap="none">
              <a:solidFill>
                <a:srgbClr val="006B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3"/>
          <p:cNvGrpSpPr/>
          <p:nvPr/>
        </p:nvGrpSpPr>
        <p:grpSpPr>
          <a:xfrm>
            <a:off x="6403388" y="4106517"/>
            <a:ext cx="1943100" cy="2222166"/>
            <a:chOff x="3073325" y="4210552"/>
            <a:chExt cx="1943100" cy="2222166"/>
          </a:xfrm>
        </p:grpSpPr>
        <p:pic>
          <p:nvPicPr>
            <p:cNvPr id="316" name="Google Shape;316;p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073325" y="4210552"/>
              <a:ext cx="1943100" cy="18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"/>
            <p:cNvSpPr txBox="1"/>
            <p:nvPr/>
          </p:nvSpPr>
          <p:spPr>
            <a:xfrm>
              <a:off x="3393760" y="606338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x0394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3"/>
          <p:cNvGrpSpPr/>
          <p:nvPr/>
        </p:nvGrpSpPr>
        <p:grpSpPr>
          <a:xfrm>
            <a:off x="8471598" y="1428322"/>
            <a:ext cx="1524000" cy="2843053"/>
            <a:chOff x="5457926" y="1231227"/>
            <a:chExt cx="1524000" cy="2843053"/>
          </a:xfrm>
        </p:grpSpPr>
        <p:pic>
          <p:nvPicPr>
            <p:cNvPr id="319" name="Google Shape;319;p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457926" y="1231227"/>
              <a:ext cx="1524000" cy="24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"/>
            <p:cNvSpPr txBox="1"/>
            <p:nvPr/>
          </p:nvSpPr>
          <p:spPr>
            <a:xfrm>
              <a:off x="5581169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x0404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3"/>
          <p:cNvGrpSpPr/>
          <p:nvPr/>
        </p:nvGrpSpPr>
        <p:grpSpPr>
          <a:xfrm>
            <a:off x="6759253" y="1344804"/>
            <a:ext cx="1371600" cy="2881153"/>
            <a:chOff x="3359075" y="1193127"/>
            <a:chExt cx="1371600" cy="2881153"/>
          </a:xfrm>
        </p:grpSpPr>
        <p:pic>
          <p:nvPicPr>
            <p:cNvPr id="322" name="Google Shape;322;p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59075" y="1193127"/>
              <a:ext cx="1371600" cy="243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"/>
            <p:cNvSpPr txBox="1"/>
            <p:nvPr/>
          </p:nvSpPr>
          <p:spPr>
            <a:xfrm>
              <a:off x="3490130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x0477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3"/>
          <p:cNvGrpSpPr/>
          <p:nvPr/>
        </p:nvGrpSpPr>
        <p:grpSpPr>
          <a:xfrm>
            <a:off x="8184131" y="4439892"/>
            <a:ext cx="1905000" cy="1888791"/>
            <a:chOff x="5222337" y="4543927"/>
            <a:chExt cx="1905000" cy="1888791"/>
          </a:xfrm>
        </p:grpSpPr>
        <p:pic>
          <p:nvPicPr>
            <p:cNvPr id="325" name="Google Shape;325;p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222337" y="4543927"/>
              <a:ext cx="1905000" cy="153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"/>
            <p:cNvSpPr txBox="1"/>
            <p:nvPr/>
          </p:nvSpPr>
          <p:spPr>
            <a:xfrm>
              <a:off x="5619665" y="606338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x1372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"/>
          <p:cNvGrpSpPr/>
          <p:nvPr/>
        </p:nvGrpSpPr>
        <p:grpSpPr>
          <a:xfrm>
            <a:off x="4994126" y="2240154"/>
            <a:ext cx="1504950" cy="1985803"/>
            <a:chOff x="1064003" y="2088477"/>
            <a:chExt cx="1504950" cy="1985803"/>
          </a:xfrm>
        </p:grpSpPr>
        <p:pic>
          <p:nvPicPr>
            <p:cNvPr id="328" name="Google Shape;328;p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64003" y="2088477"/>
              <a:ext cx="1504950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"/>
            <p:cNvSpPr txBox="1"/>
            <p:nvPr/>
          </p:nvSpPr>
          <p:spPr>
            <a:xfrm>
              <a:off x="1238665" y="3704948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x1445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3"/>
          <p:cNvGrpSpPr/>
          <p:nvPr/>
        </p:nvGrpSpPr>
        <p:grpSpPr>
          <a:xfrm>
            <a:off x="4994126" y="4416301"/>
            <a:ext cx="1219200" cy="1912382"/>
            <a:chOff x="962126" y="4534402"/>
            <a:chExt cx="1219200" cy="1912382"/>
          </a:xfrm>
        </p:grpSpPr>
        <p:pic>
          <p:nvPicPr>
            <p:cNvPr id="331" name="Google Shape;331;p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62126" y="4534402"/>
              <a:ext cx="1219200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3"/>
            <p:cNvSpPr txBox="1"/>
            <p:nvPr/>
          </p:nvSpPr>
          <p:spPr>
            <a:xfrm>
              <a:off x="1016554" y="607745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x1076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3"/>
          <p:cNvSpPr/>
          <p:nvPr/>
        </p:nvSpPr>
        <p:spPr>
          <a:xfrm>
            <a:off x="4902015" y="1300611"/>
            <a:ext cx="5187116" cy="51192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"/>
          <p:cNvSpPr txBox="1"/>
          <p:nvPr/>
        </p:nvSpPr>
        <p:spPr>
          <a:xfrm>
            <a:off x="5474225" y="1350556"/>
            <a:ext cx="11914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sng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Amides</a:t>
            </a:r>
            <a:endParaRPr sz="24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"/>
          <p:cNvSpPr txBox="1"/>
          <p:nvPr/>
        </p:nvSpPr>
        <p:spPr>
          <a:xfrm>
            <a:off x="962126" y="151237"/>
            <a:ext cx="10515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scaffolds - </a:t>
            </a:r>
            <a:r>
              <a:rPr lang="en-GB" sz="3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Oxyanion hole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4"/>
          <p:cNvGrpSpPr/>
          <p:nvPr/>
        </p:nvGrpSpPr>
        <p:grpSpPr>
          <a:xfrm>
            <a:off x="571554" y="2974616"/>
            <a:ext cx="1314450" cy="3223309"/>
            <a:chOff x="524302" y="1019493"/>
            <a:chExt cx="1314450" cy="3223309"/>
          </a:xfrm>
        </p:grpSpPr>
        <p:sp>
          <p:nvSpPr>
            <p:cNvPr id="342" name="Google Shape;342;p4"/>
            <p:cNvSpPr txBox="1"/>
            <p:nvPr/>
          </p:nvSpPr>
          <p:spPr>
            <a:xfrm>
              <a:off x="626355" y="3873470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4302" y="1019493"/>
              <a:ext cx="131445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4"/>
          <p:cNvGrpSpPr/>
          <p:nvPr/>
        </p:nvGrpSpPr>
        <p:grpSpPr>
          <a:xfrm>
            <a:off x="2226732" y="3248952"/>
            <a:ext cx="1571625" cy="2948973"/>
            <a:chOff x="2635152" y="1575135"/>
            <a:chExt cx="1571625" cy="2948973"/>
          </a:xfrm>
        </p:grpSpPr>
        <p:pic>
          <p:nvPicPr>
            <p:cNvPr id="345" name="Google Shape;345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35152" y="1575135"/>
              <a:ext cx="1571625" cy="25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4"/>
            <p:cNvSpPr txBox="1"/>
            <p:nvPr/>
          </p:nvSpPr>
          <p:spPr>
            <a:xfrm>
              <a:off x="2635152" y="4154776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3882331" y="4256968"/>
            <a:ext cx="1800225" cy="1940957"/>
            <a:chOff x="5062961" y="1676718"/>
            <a:chExt cx="1800225" cy="1940957"/>
          </a:xfrm>
        </p:grpSpPr>
        <p:pic>
          <p:nvPicPr>
            <p:cNvPr id="348" name="Google Shape;348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2961" y="1676718"/>
              <a:ext cx="1800225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"/>
            <p:cNvSpPr txBox="1"/>
            <p:nvPr/>
          </p:nvSpPr>
          <p:spPr>
            <a:xfrm>
              <a:off x="5548315" y="3248343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4"/>
          <p:cNvGrpSpPr/>
          <p:nvPr/>
        </p:nvGrpSpPr>
        <p:grpSpPr>
          <a:xfrm>
            <a:off x="673601" y="1169118"/>
            <a:ext cx="1110343" cy="1824551"/>
            <a:chOff x="7686757" y="1762443"/>
            <a:chExt cx="1110343" cy="1824551"/>
          </a:xfrm>
        </p:grpSpPr>
        <p:pic>
          <p:nvPicPr>
            <p:cNvPr id="351" name="Google Shape;351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89478" y="1762443"/>
              <a:ext cx="11049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"/>
            <p:cNvSpPr txBox="1"/>
            <p:nvPr/>
          </p:nvSpPr>
          <p:spPr>
            <a:xfrm>
              <a:off x="7686757" y="321766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x1131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4"/>
          <p:cNvGrpSpPr/>
          <p:nvPr/>
        </p:nvGrpSpPr>
        <p:grpSpPr>
          <a:xfrm>
            <a:off x="2036234" y="1054818"/>
            <a:ext cx="1952625" cy="1938851"/>
            <a:chOff x="9620671" y="1648143"/>
            <a:chExt cx="1952625" cy="1938851"/>
          </a:xfrm>
        </p:grpSpPr>
        <p:pic>
          <p:nvPicPr>
            <p:cNvPr id="354" name="Google Shape;354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20671" y="1648143"/>
              <a:ext cx="1952625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"/>
            <p:cNvSpPr txBox="1"/>
            <p:nvPr/>
          </p:nvSpPr>
          <p:spPr>
            <a:xfrm>
              <a:off x="10206200" y="3217662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x1091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4"/>
          <p:cNvGrpSpPr/>
          <p:nvPr/>
        </p:nvGrpSpPr>
        <p:grpSpPr>
          <a:xfrm>
            <a:off x="4082338" y="1111968"/>
            <a:ext cx="1600200" cy="1910276"/>
            <a:chOff x="8650995" y="2277010"/>
            <a:chExt cx="1600200" cy="1910276"/>
          </a:xfrm>
        </p:grpSpPr>
        <p:pic>
          <p:nvPicPr>
            <p:cNvPr id="357" name="Google Shape;35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650995" y="227701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4"/>
            <p:cNvSpPr txBox="1"/>
            <p:nvPr/>
          </p:nvSpPr>
          <p:spPr>
            <a:xfrm>
              <a:off x="9090632" y="3817954"/>
              <a:ext cx="11103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x0314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4"/>
          <p:cNvSpPr/>
          <p:nvPr/>
        </p:nvSpPr>
        <p:spPr>
          <a:xfrm>
            <a:off x="258800" y="1054825"/>
            <a:ext cx="5663400" cy="536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"/>
          <p:cNvPicPr preferRelativeResize="0"/>
          <p:nvPr/>
        </p:nvPicPr>
        <p:blipFill rotWithShape="1">
          <a:blip r:embed="rId10">
            <a:alphaModFix/>
          </a:blip>
          <a:srcRect l="29078"/>
          <a:stretch/>
        </p:blipFill>
        <p:spPr>
          <a:xfrm>
            <a:off x="6259550" y="1169125"/>
            <a:ext cx="5864876" cy="4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"/>
          <p:cNvSpPr/>
          <p:nvPr/>
        </p:nvSpPr>
        <p:spPr>
          <a:xfrm>
            <a:off x="8454000" y="3596500"/>
            <a:ext cx="802800" cy="687000"/>
          </a:xfrm>
          <a:prstGeom prst="ellipse">
            <a:avLst/>
          </a:prstGeom>
          <a:noFill/>
          <a:ln w="38100" cap="flat" cmpd="sng">
            <a:solidFill>
              <a:srgbClr val="CC412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2075</Words>
  <Application>Microsoft Office PowerPoint</Application>
  <PresentationFormat>Widescreen</PresentationFormat>
  <Paragraphs>477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Arial</vt:lpstr>
      <vt:lpstr>Helvetica Neue</vt:lpstr>
      <vt:lpstr>Helvetica Neue Light</vt:lpstr>
      <vt:lpstr>Gill Sans</vt:lpstr>
      <vt:lpstr>Custom Design</vt:lpstr>
      <vt:lpstr>Office Theme</vt:lpstr>
      <vt:lpstr>CHIKV nsP3 Macrodomain  crystallographic fragment screening</vt:lpstr>
      <vt:lpstr>Crystallographic fragment screen – summary</vt:lpstr>
      <vt:lpstr>Titrations of fragments to estimate their affinity to CHIKV nsP3 macrodomain </vt:lpstr>
      <vt:lpstr>Identification of key amino acids in the CHIKV macrodomain that are important for catalysis</vt:lpstr>
      <vt:lpstr>Sequence conservation of CHIKV nsP3 macrodomain</vt:lpstr>
      <vt:lpstr>Arg144 movement reveals cryptic pocket </vt:lpstr>
      <vt:lpstr>PowerPoint Presentation</vt:lpstr>
      <vt:lpstr>PowerPoint Presentation</vt:lpstr>
      <vt:lpstr>PowerPoint Presentation</vt:lpstr>
      <vt:lpstr>Phosphate and distal ribose site</vt:lpstr>
      <vt:lpstr>PowerPoint Presentation</vt:lpstr>
      <vt:lpstr>Simultaneously soaking a range of W148-binding fragments alongside cx0281</vt:lpstr>
      <vt:lpstr>PowerPoint Presentation</vt:lpstr>
      <vt:lpstr>Structural comparison to SARS-CoV-2 nsp3 macrodomain</vt:lpstr>
      <vt:lpstr>Comparison with SARS-CoV-2 nsp3 macrodomain by soaking known binders</vt:lpstr>
      <vt:lpstr>Fast Forward Fragments</vt:lpstr>
      <vt:lpstr>Merging algorithms</vt:lpstr>
      <vt:lpstr>Fast Forward Fragments</vt:lpstr>
      <vt:lpstr>Formulaic Pipeline</vt:lpstr>
      <vt:lpstr>Elaboration around merges</vt:lpstr>
      <vt:lpstr>Exploration Opportunities</vt:lpstr>
      <vt:lpstr>Fragment Merges in Fragalysis</vt:lpstr>
      <vt:lpstr>Coordinating curation efforts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CHIKV nsP3 Macrodomain  crystallographic fragment screening</dc:title>
  <dc:creator>Aschenbrenner, Jasmin (DLSLtd,RAL,LSCI)</dc:creator>
  <cp:lastModifiedBy>Hadia Almahli</cp:lastModifiedBy>
  <cp:revision>1</cp:revision>
  <dcterms:created xsi:type="dcterms:W3CDTF">2022-06-30T10:48:09Z</dcterms:created>
  <dcterms:modified xsi:type="dcterms:W3CDTF">2024-05-02T15:44:16Z</dcterms:modified>
</cp:coreProperties>
</file>